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0"/>
  </p:notesMasterIdLst>
  <p:sldIdLst>
    <p:sldId id="256" r:id="rId2"/>
    <p:sldId id="681" r:id="rId3"/>
    <p:sldId id="263" r:id="rId4"/>
    <p:sldId id="682" r:id="rId5"/>
    <p:sldId id="686" r:id="rId6"/>
    <p:sldId id="257" r:id="rId7"/>
    <p:sldId id="677" r:id="rId8"/>
    <p:sldId id="684" r:id="rId9"/>
    <p:sldId id="683" r:id="rId10"/>
    <p:sldId id="685" r:id="rId11"/>
    <p:sldId id="692" r:id="rId12"/>
    <p:sldId id="688" r:id="rId13"/>
    <p:sldId id="689" r:id="rId14"/>
    <p:sldId id="693" r:id="rId15"/>
    <p:sldId id="335" r:id="rId16"/>
    <p:sldId id="339" r:id="rId17"/>
    <p:sldId id="341" r:id="rId18"/>
    <p:sldId id="273" r:id="rId19"/>
    <p:sldId id="261" r:id="rId20"/>
    <p:sldId id="687" r:id="rId21"/>
    <p:sldId id="680" r:id="rId22"/>
    <p:sldId id="690" r:id="rId23"/>
    <p:sldId id="694" r:id="rId24"/>
    <p:sldId id="678" r:id="rId25"/>
    <p:sldId id="679" r:id="rId26"/>
    <p:sldId id="695" r:id="rId27"/>
    <p:sldId id="696" r:id="rId28"/>
    <p:sldId id="262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7"/>
    <p:restoredTop sz="94733"/>
  </p:normalViewPr>
  <p:slideViewPr>
    <p:cSldViewPr snapToGrid="0" snapToObjects="1" showGuides="1">
      <p:cViewPr varScale="1">
        <p:scale>
          <a:sx n="150" d="100"/>
          <a:sy n="150" d="100"/>
        </p:scale>
        <p:origin x="9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image" Target="../media/image24.pn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F3872C-AC33-F344-9B43-7BD00672D876}" type="doc">
      <dgm:prSet loTypeId="urn:microsoft.com/office/officeart/2008/layout/BubblePictureList" loCatId="cycle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8C9AEA7E-DEF0-144D-8A39-9FED90A68B68}">
      <dgm:prSet custT="1"/>
      <dgm:spPr/>
      <dgm:t>
        <a:bodyPr/>
        <a:lstStyle/>
        <a:p>
          <a:pPr rtl="0"/>
          <a:r>
            <a:rPr lang="de-DE" sz="1600" b="1" dirty="0">
              <a:solidFill>
                <a:schemeClr val="tx2">
                  <a:lumMod val="60000"/>
                  <a:lumOff val="40000"/>
                </a:schemeClr>
              </a:solidFill>
            </a:rPr>
            <a:t>„Sichtbarkeit“ und Image der Säge- und Holzindustrie</a:t>
          </a:r>
          <a:endParaRPr lang="de-DE" sz="16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4B2FC693-5686-EB4A-B47F-A77E0A4FB2A2}" type="parTrans" cxnId="{A6A86508-823F-204A-A90E-F2CC9E2BAD8F}">
      <dgm:prSet/>
      <dgm:spPr/>
      <dgm:t>
        <a:bodyPr/>
        <a:lstStyle/>
        <a:p>
          <a:endParaRPr lang="de-DE" sz="16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DB6FADB-19ED-894D-AE4C-35BC6078CB3F}" type="sibTrans" cxnId="{A6A86508-823F-204A-A90E-F2CC9E2BAD8F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 sz="16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B289D37-1A11-8447-8BCD-D6D28EC55BC6}">
      <dgm:prSet custT="1"/>
      <dgm:spPr/>
      <dgm:t>
        <a:bodyPr/>
        <a:lstStyle/>
        <a:p>
          <a:pPr rtl="0"/>
          <a:r>
            <a:rPr lang="de-DE" sz="1600" b="1" dirty="0">
              <a:solidFill>
                <a:schemeClr val="tx2">
                  <a:lumMod val="60000"/>
                  <a:lumOff val="40000"/>
                </a:schemeClr>
              </a:solidFill>
            </a:rPr>
            <a:t>zeitgemäße Ausbildungsinhalte </a:t>
          </a:r>
          <a:endParaRPr lang="de-DE" sz="16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47D38E2A-48C4-1043-B7FD-7123731F938B}" type="parTrans" cxnId="{872C630A-387B-FA45-8E3F-BD3BCE374914}">
      <dgm:prSet/>
      <dgm:spPr/>
      <dgm:t>
        <a:bodyPr/>
        <a:lstStyle/>
        <a:p>
          <a:endParaRPr lang="de-DE" sz="16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B4ECAD6A-715F-6747-BEB6-AB9B0486B760}" type="sibTrans" cxnId="{872C630A-387B-FA45-8E3F-BD3BCE374914}">
      <dgm:prSet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 sz="16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1706B1F9-4735-5743-AD00-35F222DCF474}">
      <dgm:prSet custT="1"/>
      <dgm:spPr/>
      <dgm:t>
        <a:bodyPr/>
        <a:lstStyle/>
        <a:p>
          <a:pPr rtl="0"/>
          <a:r>
            <a:rPr lang="de-DE" sz="1600" b="1" dirty="0">
              <a:solidFill>
                <a:schemeClr val="tx2">
                  <a:lumMod val="60000"/>
                  <a:lumOff val="40000"/>
                </a:schemeClr>
              </a:solidFill>
            </a:rPr>
            <a:t>Innerbetriebliche Ausbildungsqualität</a:t>
          </a:r>
          <a:endParaRPr lang="de-DE" sz="16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1B894135-26A8-AF48-9777-61B2D36CE0E9}" type="parTrans" cxnId="{5FD8F138-2A95-2A4A-9B61-0C441184F279}">
      <dgm:prSet/>
      <dgm:spPr/>
      <dgm:t>
        <a:bodyPr/>
        <a:lstStyle/>
        <a:p>
          <a:endParaRPr lang="de-DE" sz="16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DB12A4B-C9C9-AE44-9E06-E1E688607DEC}" type="sibTrans" cxnId="{5FD8F138-2A95-2A4A-9B61-0C441184F279}">
      <dgm:prSet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 sz="16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05A6723C-EDE3-B140-B32E-C9F05D029AB8}">
      <dgm:prSet custT="1"/>
      <dgm:spPr/>
      <dgm:t>
        <a:bodyPr/>
        <a:lstStyle/>
        <a:p>
          <a:pPr rtl="0"/>
          <a:r>
            <a:rPr lang="de-DE" sz="1600" b="1" dirty="0">
              <a:solidFill>
                <a:schemeClr val="tx2">
                  <a:lumMod val="60000"/>
                  <a:lumOff val="40000"/>
                </a:schemeClr>
              </a:solidFill>
            </a:rPr>
            <a:t>Marketingtools für die Unternehmen</a:t>
          </a:r>
        </a:p>
      </dgm:t>
    </dgm:pt>
    <dgm:pt modelId="{7CC0BFD1-E95E-714C-B9BB-C35898D3DB8E}" type="parTrans" cxnId="{96FA6281-B0C8-1142-9364-55BD48FBE691}">
      <dgm:prSet/>
      <dgm:spPr/>
      <dgm:t>
        <a:bodyPr/>
        <a:lstStyle/>
        <a:p>
          <a:endParaRPr lang="de-DE" sz="16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85229A7-ACB8-B745-A4C4-9BF81FA58FFD}" type="sibTrans" cxnId="{96FA6281-B0C8-1142-9364-55BD48FBE691}">
      <dgm:prSet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 sz="160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54740C9-404B-1D42-BF60-F00A7D76B3AE}" type="pres">
      <dgm:prSet presAssocID="{F3F3872C-AC33-F344-9B43-7BD00672D876}" presName="Name0" presStyleCnt="0">
        <dgm:presLayoutVars>
          <dgm:chMax val="8"/>
          <dgm:chPref val="8"/>
          <dgm:dir/>
        </dgm:presLayoutVars>
      </dgm:prSet>
      <dgm:spPr/>
    </dgm:pt>
    <dgm:pt modelId="{A906A7AF-E36A-F640-909E-C91FF126A4C5}" type="pres">
      <dgm:prSet presAssocID="{8C9AEA7E-DEF0-144D-8A39-9FED90A68B68}" presName="parent_text_1" presStyleLbl="revTx" presStyleIdx="0" presStyleCnt="4" custScaleX="53347" custLinFactNeighborX="17884" custLinFactNeighborY="4687">
        <dgm:presLayoutVars>
          <dgm:chMax val="0"/>
          <dgm:chPref val="0"/>
          <dgm:bulletEnabled val="1"/>
        </dgm:presLayoutVars>
      </dgm:prSet>
      <dgm:spPr/>
    </dgm:pt>
    <dgm:pt modelId="{6BB606EF-510B-A041-B48D-C16C06084E63}" type="pres">
      <dgm:prSet presAssocID="{8C9AEA7E-DEF0-144D-8A39-9FED90A68B68}" presName="image_accent_1" presStyleCnt="0"/>
      <dgm:spPr/>
    </dgm:pt>
    <dgm:pt modelId="{1E6CFCD8-A851-AC4B-A782-B28D79288B39}" type="pres">
      <dgm:prSet presAssocID="{8C9AEA7E-DEF0-144D-8A39-9FED90A68B68}" presName="imageAccentRepeatNode" presStyleLbl="alignNode1" presStyleIdx="0" presStyleCnt="8"/>
      <dgm:spPr/>
    </dgm:pt>
    <dgm:pt modelId="{05F289A6-6859-D14D-8290-1E78B434822A}" type="pres">
      <dgm:prSet presAssocID="{8C9AEA7E-DEF0-144D-8A39-9FED90A68B68}" presName="accent_1" presStyleLbl="alignNode1" presStyleIdx="1" presStyleCnt="8"/>
      <dgm:spPr/>
    </dgm:pt>
    <dgm:pt modelId="{E444782B-5994-154D-99B8-3995402C55B7}" type="pres">
      <dgm:prSet presAssocID="{7DB6FADB-19ED-894D-AE4C-35BC6078CB3F}" presName="image_1" presStyleCnt="0"/>
      <dgm:spPr/>
    </dgm:pt>
    <dgm:pt modelId="{2424ADE9-3E2B-8741-A793-499F7A161640}" type="pres">
      <dgm:prSet presAssocID="{7DB6FADB-19ED-894D-AE4C-35BC6078CB3F}" presName="imageRepeatNode" presStyleLbl="fgImgPlace1" presStyleIdx="0" presStyleCnt="4"/>
      <dgm:spPr/>
    </dgm:pt>
    <dgm:pt modelId="{5B8913D0-FE0F-434E-8062-5DF99C0DB973}" type="pres">
      <dgm:prSet presAssocID="{1706B1F9-4735-5743-AD00-35F222DCF474}" presName="parent_text_2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494BDDB-9B86-714D-8F45-E343AACAB9C1}" type="pres">
      <dgm:prSet presAssocID="{1706B1F9-4735-5743-AD00-35F222DCF474}" presName="image_accent_2" presStyleCnt="0"/>
      <dgm:spPr/>
    </dgm:pt>
    <dgm:pt modelId="{39F851B7-8744-6C4C-9560-20246BB0559F}" type="pres">
      <dgm:prSet presAssocID="{1706B1F9-4735-5743-AD00-35F222DCF474}" presName="imageAccentRepeatNode" presStyleLbl="alignNode1" presStyleIdx="2" presStyleCnt="8"/>
      <dgm:spPr/>
    </dgm:pt>
    <dgm:pt modelId="{AFFC9D10-60D1-DE46-97B5-B8A6D4E4D5A7}" type="pres">
      <dgm:prSet presAssocID="{FDB12A4B-C9C9-AE44-9E06-E1E688607DEC}" presName="image_2" presStyleCnt="0"/>
      <dgm:spPr/>
    </dgm:pt>
    <dgm:pt modelId="{34A36249-A5CD-5F41-B0C3-EE3678B9997F}" type="pres">
      <dgm:prSet presAssocID="{FDB12A4B-C9C9-AE44-9E06-E1E688607DEC}" presName="imageRepeatNode" presStyleLbl="fgImgPlace1" presStyleIdx="1" presStyleCnt="4" custLinFactNeighborX="-586" custLinFactNeighborY="1896"/>
      <dgm:spPr/>
    </dgm:pt>
    <dgm:pt modelId="{911D27A5-7F7C-1644-98A1-AE4B304BEA33}" type="pres">
      <dgm:prSet presAssocID="{6B289D37-1A11-8447-8BCD-D6D28EC55BC6}" presName="image_accent_3" presStyleCnt="0"/>
      <dgm:spPr/>
    </dgm:pt>
    <dgm:pt modelId="{191678FD-D289-6949-9245-47B6FEC77959}" type="pres">
      <dgm:prSet presAssocID="{6B289D37-1A11-8447-8BCD-D6D28EC55BC6}" presName="imageAccentRepeatNode" presStyleLbl="alignNode1" presStyleIdx="3" presStyleCnt="8"/>
      <dgm:spPr/>
    </dgm:pt>
    <dgm:pt modelId="{BA029789-1671-544A-9457-C2B854A0ECCF}" type="pres">
      <dgm:prSet presAssocID="{6B289D37-1A11-8447-8BCD-D6D28EC55BC6}" presName="parent_text_3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6002E27-8008-8F47-870A-EB708EE38766}" type="pres">
      <dgm:prSet presAssocID="{6B289D37-1A11-8447-8BCD-D6D28EC55BC6}" presName="accent_2" presStyleLbl="alignNode1" presStyleIdx="4" presStyleCnt="8"/>
      <dgm:spPr/>
    </dgm:pt>
    <dgm:pt modelId="{B5AED25C-EFB2-5345-AC42-9AC9721C71CC}" type="pres">
      <dgm:prSet presAssocID="{6B289D37-1A11-8447-8BCD-D6D28EC55BC6}" presName="accent_3" presStyleLbl="alignNode1" presStyleIdx="5" presStyleCnt="8"/>
      <dgm:spPr/>
    </dgm:pt>
    <dgm:pt modelId="{BD39113C-7935-8A44-82A0-980452F2E4FB}" type="pres">
      <dgm:prSet presAssocID="{B4ECAD6A-715F-6747-BEB6-AB9B0486B760}" presName="image_3" presStyleCnt="0"/>
      <dgm:spPr/>
    </dgm:pt>
    <dgm:pt modelId="{332F4272-6DC6-4D45-A9CA-77F41F4BF359}" type="pres">
      <dgm:prSet presAssocID="{B4ECAD6A-715F-6747-BEB6-AB9B0486B760}" presName="imageRepeatNode" presStyleLbl="fgImgPlace1" presStyleIdx="2" presStyleCnt="4" custLinFactNeighborX="-269" custLinFactNeighborY="-122"/>
      <dgm:spPr/>
    </dgm:pt>
    <dgm:pt modelId="{55E7EB3C-7B2C-8F41-8D19-01F8C8B92A48}" type="pres">
      <dgm:prSet presAssocID="{05A6723C-EDE3-B140-B32E-C9F05D029AB8}" presName="image_accent_4" presStyleCnt="0"/>
      <dgm:spPr/>
    </dgm:pt>
    <dgm:pt modelId="{9C9DE5D2-4C82-5748-9951-2E049FCFE88F}" type="pres">
      <dgm:prSet presAssocID="{05A6723C-EDE3-B140-B32E-C9F05D029AB8}" presName="imageAccentRepeatNode" presStyleLbl="alignNode1" presStyleIdx="6" presStyleCnt="8"/>
      <dgm:spPr/>
    </dgm:pt>
    <dgm:pt modelId="{8AD357E1-25D5-CA44-BA5D-06EBFB0C8624}" type="pres">
      <dgm:prSet presAssocID="{05A6723C-EDE3-B140-B32E-C9F05D029AB8}" presName="parent_text_4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27BFC812-7371-F64F-992D-D33A3DA2B31A}" type="pres">
      <dgm:prSet presAssocID="{05A6723C-EDE3-B140-B32E-C9F05D029AB8}" presName="accent_4" presStyleLbl="alignNode1" presStyleIdx="7" presStyleCnt="8"/>
      <dgm:spPr/>
    </dgm:pt>
    <dgm:pt modelId="{7C87355E-199F-5E4F-A4F8-3815339E3343}" type="pres">
      <dgm:prSet presAssocID="{D85229A7-ACB8-B745-A4C4-9BF81FA58FFD}" presName="image_4" presStyleCnt="0"/>
      <dgm:spPr/>
    </dgm:pt>
    <dgm:pt modelId="{4EE82D20-F274-EE47-B43F-9F169F5AEB19}" type="pres">
      <dgm:prSet presAssocID="{D85229A7-ACB8-B745-A4C4-9BF81FA58FFD}" presName="imageRepeatNode" presStyleLbl="fgImgPlace1" presStyleIdx="3" presStyleCnt="4"/>
      <dgm:spPr/>
    </dgm:pt>
  </dgm:ptLst>
  <dgm:cxnLst>
    <dgm:cxn modelId="{A6A86508-823F-204A-A90E-F2CC9E2BAD8F}" srcId="{F3F3872C-AC33-F344-9B43-7BD00672D876}" destId="{8C9AEA7E-DEF0-144D-8A39-9FED90A68B68}" srcOrd="0" destOrd="0" parTransId="{4B2FC693-5686-EB4A-B47F-A77E0A4FB2A2}" sibTransId="{7DB6FADB-19ED-894D-AE4C-35BC6078CB3F}"/>
    <dgm:cxn modelId="{872C630A-387B-FA45-8E3F-BD3BCE374914}" srcId="{F3F3872C-AC33-F344-9B43-7BD00672D876}" destId="{6B289D37-1A11-8447-8BCD-D6D28EC55BC6}" srcOrd="2" destOrd="0" parTransId="{47D38E2A-48C4-1043-B7FD-7123731F938B}" sibTransId="{B4ECAD6A-715F-6747-BEB6-AB9B0486B760}"/>
    <dgm:cxn modelId="{D4625010-08AA-9943-BDD9-419CA2006BEB}" type="presOf" srcId="{D85229A7-ACB8-B745-A4C4-9BF81FA58FFD}" destId="{4EE82D20-F274-EE47-B43F-9F169F5AEB19}" srcOrd="0" destOrd="0" presId="urn:microsoft.com/office/officeart/2008/layout/BubblePictureList"/>
    <dgm:cxn modelId="{5D58CB16-5FDB-F049-A2B9-881CEB1E6311}" type="presOf" srcId="{1706B1F9-4735-5743-AD00-35F222DCF474}" destId="{5B8913D0-FE0F-434E-8062-5DF99C0DB973}" srcOrd="0" destOrd="0" presId="urn:microsoft.com/office/officeart/2008/layout/BubblePictureList"/>
    <dgm:cxn modelId="{A016EE32-C3A6-3843-8345-DE02EE50EA53}" type="presOf" srcId="{05A6723C-EDE3-B140-B32E-C9F05D029AB8}" destId="{8AD357E1-25D5-CA44-BA5D-06EBFB0C8624}" srcOrd="0" destOrd="0" presId="urn:microsoft.com/office/officeart/2008/layout/BubblePictureList"/>
    <dgm:cxn modelId="{5FD8F138-2A95-2A4A-9B61-0C441184F279}" srcId="{F3F3872C-AC33-F344-9B43-7BD00672D876}" destId="{1706B1F9-4735-5743-AD00-35F222DCF474}" srcOrd="1" destOrd="0" parTransId="{1B894135-26A8-AF48-9777-61B2D36CE0E9}" sibTransId="{FDB12A4B-C9C9-AE44-9E06-E1E688607DEC}"/>
    <dgm:cxn modelId="{C42BD34D-69AF-CE42-AE74-D002DF8E92CC}" type="presOf" srcId="{8C9AEA7E-DEF0-144D-8A39-9FED90A68B68}" destId="{A906A7AF-E36A-F640-909E-C91FF126A4C5}" srcOrd="0" destOrd="0" presId="urn:microsoft.com/office/officeart/2008/layout/BubblePictureList"/>
    <dgm:cxn modelId="{E4F6ED58-6014-EB42-B3EF-C598BBC578D6}" type="presOf" srcId="{F3F3872C-AC33-F344-9B43-7BD00672D876}" destId="{754740C9-404B-1D42-BF60-F00A7D76B3AE}" srcOrd="0" destOrd="0" presId="urn:microsoft.com/office/officeart/2008/layout/BubblePictureList"/>
    <dgm:cxn modelId="{96FA6281-B0C8-1142-9364-55BD48FBE691}" srcId="{F3F3872C-AC33-F344-9B43-7BD00672D876}" destId="{05A6723C-EDE3-B140-B32E-C9F05D029AB8}" srcOrd="3" destOrd="0" parTransId="{7CC0BFD1-E95E-714C-B9BB-C35898D3DB8E}" sibTransId="{D85229A7-ACB8-B745-A4C4-9BF81FA58FFD}"/>
    <dgm:cxn modelId="{3F8B65A5-8DFA-F249-9CA7-DAE31A397289}" type="presOf" srcId="{B4ECAD6A-715F-6747-BEB6-AB9B0486B760}" destId="{332F4272-6DC6-4D45-A9CA-77F41F4BF359}" srcOrd="0" destOrd="0" presId="urn:microsoft.com/office/officeart/2008/layout/BubblePictureList"/>
    <dgm:cxn modelId="{3400CDAD-16B8-BC48-BEFC-F0BD6D474A33}" type="presOf" srcId="{7DB6FADB-19ED-894D-AE4C-35BC6078CB3F}" destId="{2424ADE9-3E2B-8741-A793-499F7A161640}" srcOrd="0" destOrd="0" presId="urn:microsoft.com/office/officeart/2008/layout/BubblePictureList"/>
    <dgm:cxn modelId="{5C0D0FC1-F9C9-C24D-849F-FAE61BC23ABF}" type="presOf" srcId="{6B289D37-1A11-8447-8BCD-D6D28EC55BC6}" destId="{BA029789-1671-544A-9457-C2B854A0ECCF}" srcOrd="0" destOrd="0" presId="urn:microsoft.com/office/officeart/2008/layout/BubblePictureList"/>
    <dgm:cxn modelId="{15901BEE-CE6C-454A-8DE7-E6FEEB4E2DE0}" type="presOf" srcId="{FDB12A4B-C9C9-AE44-9E06-E1E688607DEC}" destId="{34A36249-A5CD-5F41-B0C3-EE3678B9997F}" srcOrd="0" destOrd="0" presId="urn:microsoft.com/office/officeart/2008/layout/BubblePictureList"/>
    <dgm:cxn modelId="{589565C1-9380-F148-A28C-42BC914BD111}" type="presParOf" srcId="{754740C9-404B-1D42-BF60-F00A7D76B3AE}" destId="{A906A7AF-E36A-F640-909E-C91FF126A4C5}" srcOrd="0" destOrd="0" presId="urn:microsoft.com/office/officeart/2008/layout/BubblePictureList"/>
    <dgm:cxn modelId="{371E3048-3F8E-C240-95A1-5DC40148AA8D}" type="presParOf" srcId="{754740C9-404B-1D42-BF60-F00A7D76B3AE}" destId="{6BB606EF-510B-A041-B48D-C16C06084E63}" srcOrd="1" destOrd="0" presId="urn:microsoft.com/office/officeart/2008/layout/BubblePictureList"/>
    <dgm:cxn modelId="{4ABC2E4E-3CEA-1747-8122-25A4A2205B8C}" type="presParOf" srcId="{6BB606EF-510B-A041-B48D-C16C06084E63}" destId="{1E6CFCD8-A851-AC4B-A782-B28D79288B39}" srcOrd="0" destOrd="0" presId="urn:microsoft.com/office/officeart/2008/layout/BubblePictureList"/>
    <dgm:cxn modelId="{B3C3720C-2A9A-4A42-B72F-658E8F3F8E39}" type="presParOf" srcId="{754740C9-404B-1D42-BF60-F00A7D76B3AE}" destId="{05F289A6-6859-D14D-8290-1E78B434822A}" srcOrd="2" destOrd="0" presId="urn:microsoft.com/office/officeart/2008/layout/BubblePictureList"/>
    <dgm:cxn modelId="{0A998BB0-041E-4C4E-A251-78E640B007B0}" type="presParOf" srcId="{754740C9-404B-1D42-BF60-F00A7D76B3AE}" destId="{E444782B-5994-154D-99B8-3995402C55B7}" srcOrd="3" destOrd="0" presId="urn:microsoft.com/office/officeart/2008/layout/BubblePictureList"/>
    <dgm:cxn modelId="{72C424FF-0331-8B4A-B098-97D6A0B8635E}" type="presParOf" srcId="{E444782B-5994-154D-99B8-3995402C55B7}" destId="{2424ADE9-3E2B-8741-A793-499F7A161640}" srcOrd="0" destOrd="0" presId="urn:microsoft.com/office/officeart/2008/layout/BubblePictureList"/>
    <dgm:cxn modelId="{E9789582-9B2D-DA49-BE47-4AD0869976FB}" type="presParOf" srcId="{754740C9-404B-1D42-BF60-F00A7D76B3AE}" destId="{5B8913D0-FE0F-434E-8062-5DF99C0DB973}" srcOrd="4" destOrd="0" presId="urn:microsoft.com/office/officeart/2008/layout/BubblePictureList"/>
    <dgm:cxn modelId="{E8FDBBC8-4F7C-5E4F-9599-CCE03D685F8D}" type="presParOf" srcId="{754740C9-404B-1D42-BF60-F00A7D76B3AE}" destId="{4494BDDB-9B86-714D-8F45-E343AACAB9C1}" srcOrd="5" destOrd="0" presId="urn:microsoft.com/office/officeart/2008/layout/BubblePictureList"/>
    <dgm:cxn modelId="{70D55687-7C03-7E44-99BB-BEA1E6EF1AA2}" type="presParOf" srcId="{4494BDDB-9B86-714D-8F45-E343AACAB9C1}" destId="{39F851B7-8744-6C4C-9560-20246BB0559F}" srcOrd="0" destOrd="0" presId="urn:microsoft.com/office/officeart/2008/layout/BubblePictureList"/>
    <dgm:cxn modelId="{60262BE5-B6A5-FC4F-A590-1B61A726DD16}" type="presParOf" srcId="{754740C9-404B-1D42-BF60-F00A7D76B3AE}" destId="{AFFC9D10-60D1-DE46-97B5-B8A6D4E4D5A7}" srcOrd="6" destOrd="0" presId="urn:microsoft.com/office/officeart/2008/layout/BubblePictureList"/>
    <dgm:cxn modelId="{4BD036C9-4C15-E24D-A2DF-9610E78058AE}" type="presParOf" srcId="{AFFC9D10-60D1-DE46-97B5-B8A6D4E4D5A7}" destId="{34A36249-A5CD-5F41-B0C3-EE3678B9997F}" srcOrd="0" destOrd="0" presId="urn:microsoft.com/office/officeart/2008/layout/BubblePictureList"/>
    <dgm:cxn modelId="{F245070F-EEDC-CF49-B8EB-4BEF35F043BC}" type="presParOf" srcId="{754740C9-404B-1D42-BF60-F00A7D76B3AE}" destId="{911D27A5-7F7C-1644-98A1-AE4B304BEA33}" srcOrd="7" destOrd="0" presId="urn:microsoft.com/office/officeart/2008/layout/BubblePictureList"/>
    <dgm:cxn modelId="{64375B2F-5231-ED44-9BD7-94BD954099E7}" type="presParOf" srcId="{911D27A5-7F7C-1644-98A1-AE4B304BEA33}" destId="{191678FD-D289-6949-9245-47B6FEC77959}" srcOrd="0" destOrd="0" presId="urn:microsoft.com/office/officeart/2008/layout/BubblePictureList"/>
    <dgm:cxn modelId="{70AFAD59-7C76-0D46-A626-4E8AA5E1693A}" type="presParOf" srcId="{754740C9-404B-1D42-BF60-F00A7D76B3AE}" destId="{BA029789-1671-544A-9457-C2B854A0ECCF}" srcOrd="8" destOrd="0" presId="urn:microsoft.com/office/officeart/2008/layout/BubblePictureList"/>
    <dgm:cxn modelId="{8B842101-FACF-F44B-8FBB-92EA8DF121EB}" type="presParOf" srcId="{754740C9-404B-1D42-BF60-F00A7D76B3AE}" destId="{56002E27-8008-8F47-870A-EB708EE38766}" srcOrd="9" destOrd="0" presId="urn:microsoft.com/office/officeart/2008/layout/BubblePictureList"/>
    <dgm:cxn modelId="{D20A6200-3DBA-B044-979A-3809DCF40773}" type="presParOf" srcId="{754740C9-404B-1D42-BF60-F00A7D76B3AE}" destId="{B5AED25C-EFB2-5345-AC42-9AC9721C71CC}" srcOrd="10" destOrd="0" presId="urn:microsoft.com/office/officeart/2008/layout/BubblePictureList"/>
    <dgm:cxn modelId="{22A7075A-C9BF-334B-8217-FFE7B7E3B52C}" type="presParOf" srcId="{754740C9-404B-1D42-BF60-F00A7D76B3AE}" destId="{BD39113C-7935-8A44-82A0-980452F2E4FB}" srcOrd="11" destOrd="0" presId="urn:microsoft.com/office/officeart/2008/layout/BubblePictureList"/>
    <dgm:cxn modelId="{E7630A76-43D8-2846-9506-A04A3E83752D}" type="presParOf" srcId="{BD39113C-7935-8A44-82A0-980452F2E4FB}" destId="{332F4272-6DC6-4D45-A9CA-77F41F4BF359}" srcOrd="0" destOrd="0" presId="urn:microsoft.com/office/officeart/2008/layout/BubblePictureList"/>
    <dgm:cxn modelId="{6A9AB2AB-2C15-9249-972B-1425636D9273}" type="presParOf" srcId="{754740C9-404B-1D42-BF60-F00A7D76B3AE}" destId="{55E7EB3C-7B2C-8F41-8D19-01F8C8B92A48}" srcOrd="12" destOrd="0" presId="urn:microsoft.com/office/officeart/2008/layout/BubblePictureList"/>
    <dgm:cxn modelId="{B9595535-0A0D-464E-BE76-557BD8241490}" type="presParOf" srcId="{55E7EB3C-7B2C-8F41-8D19-01F8C8B92A48}" destId="{9C9DE5D2-4C82-5748-9951-2E049FCFE88F}" srcOrd="0" destOrd="0" presId="urn:microsoft.com/office/officeart/2008/layout/BubblePictureList"/>
    <dgm:cxn modelId="{228F355E-F7C5-B44A-94B6-B691BF9B3A50}" type="presParOf" srcId="{754740C9-404B-1D42-BF60-F00A7D76B3AE}" destId="{8AD357E1-25D5-CA44-BA5D-06EBFB0C8624}" srcOrd="13" destOrd="0" presId="urn:microsoft.com/office/officeart/2008/layout/BubblePictureList"/>
    <dgm:cxn modelId="{C0FAA8C5-1E20-6343-9934-CFB356360E63}" type="presParOf" srcId="{754740C9-404B-1D42-BF60-F00A7D76B3AE}" destId="{27BFC812-7371-F64F-992D-D33A3DA2B31A}" srcOrd="14" destOrd="0" presId="urn:microsoft.com/office/officeart/2008/layout/BubblePictureList"/>
    <dgm:cxn modelId="{0059FA64-F198-B449-A3C4-F309915A89FC}" type="presParOf" srcId="{754740C9-404B-1D42-BF60-F00A7D76B3AE}" destId="{7C87355E-199F-5E4F-A4F8-3815339E3343}" srcOrd="15" destOrd="0" presId="urn:microsoft.com/office/officeart/2008/layout/BubblePictureList"/>
    <dgm:cxn modelId="{82843DFF-9E27-A44B-8E66-A9CDC119FC99}" type="presParOf" srcId="{7C87355E-199F-5E4F-A4F8-3815339E3343}" destId="{4EE82D20-F274-EE47-B43F-9F169F5AEB19}" srcOrd="0" destOrd="0" presId="urn:microsoft.com/office/officeart/2008/layout/BubblePictur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CFCD8-A851-AC4B-A782-B28D79288B39}">
      <dsp:nvSpPr>
        <dsp:cNvPr id="0" name=""/>
        <dsp:cNvSpPr/>
      </dsp:nvSpPr>
      <dsp:spPr>
        <a:xfrm>
          <a:off x="1266076" y="2399697"/>
          <a:ext cx="1551484" cy="155189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F289A6-6859-D14D-8290-1E78B434822A}">
      <dsp:nvSpPr>
        <dsp:cNvPr id="0" name=""/>
        <dsp:cNvSpPr/>
      </dsp:nvSpPr>
      <dsp:spPr>
        <a:xfrm>
          <a:off x="2255682" y="1257113"/>
          <a:ext cx="460779" cy="460525"/>
        </a:xfrm>
        <a:prstGeom prst="donut">
          <a:avLst>
            <a:gd name="adj" fmla="val 7460"/>
          </a:avLst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5714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24ADE9-3E2B-8741-A793-499F7A161640}">
      <dsp:nvSpPr>
        <dsp:cNvPr id="0" name=""/>
        <dsp:cNvSpPr/>
      </dsp:nvSpPr>
      <dsp:spPr>
        <a:xfrm>
          <a:off x="1325699" y="2459445"/>
          <a:ext cx="1432887" cy="143240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F851B7-8744-6C4C-9560-20246BB0559F}">
      <dsp:nvSpPr>
        <dsp:cNvPr id="0" name=""/>
        <dsp:cNvSpPr/>
      </dsp:nvSpPr>
      <dsp:spPr>
        <a:xfrm>
          <a:off x="2930325" y="2693006"/>
          <a:ext cx="812034" cy="81164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1429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A36249-A5CD-5F41-B0C3-EE3678B9997F}">
      <dsp:nvSpPr>
        <dsp:cNvPr id="0" name=""/>
        <dsp:cNvSpPr/>
      </dsp:nvSpPr>
      <dsp:spPr>
        <a:xfrm>
          <a:off x="2974086" y="2754306"/>
          <a:ext cx="716119" cy="716200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1678FD-D289-6949-9245-47B6FEC77959}">
      <dsp:nvSpPr>
        <dsp:cNvPr id="0" name=""/>
        <dsp:cNvSpPr/>
      </dsp:nvSpPr>
      <dsp:spPr>
        <a:xfrm>
          <a:off x="2612770" y="1546930"/>
          <a:ext cx="1040803" cy="1040934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714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002E27-8008-8F47-870A-EB708EE38766}">
      <dsp:nvSpPr>
        <dsp:cNvPr id="0" name=""/>
        <dsp:cNvSpPr/>
      </dsp:nvSpPr>
      <dsp:spPr>
        <a:xfrm>
          <a:off x="3196683" y="242561"/>
          <a:ext cx="340885" cy="341029"/>
        </a:xfrm>
        <a:prstGeom prst="donut">
          <a:avLst>
            <a:gd name="adj" fmla="val 7460"/>
          </a:avLst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285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AED25C-EFB2-5345-AC42-9AC9721C71CC}">
      <dsp:nvSpPr>
        <dsp:cNvPr id="0" name=""/>
        <dsp:cNvSpPr/>
      </dsp:nvSpPr>
      <dsp:spPr>
        <a:xfrm>
          <a:off x="3623114" y="71852"/>
          <a:ext cx="170442" cy="170708"/>
        </a:xfrm>
        <a:prstGeom prst="donut">
          <a:avLst>
            <a:gd name="adj" fmla="val 7460"/>
          </a:avLst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8571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2F4272-6DC6-4D45-A9CA-77F41F4BF359}">
      <dsp:nvSpPr>
        <dsp:cNvPr id="0" name=""/>
        <dsp:cNvSpPr/>
      </dsp:nvSpPr>
      <dsp:spPr>
        <a:xfrm>
          <a:off x="2665351" y="1600886"/>
          <a:ext cx="931279" cy="931137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9DE5D2-4C82-5748-9951-2E049FCFE88F}">
      <dsp:nvSpPr>
        <dsp:cNvPr id="0" name=""/>
        <dsp:cNvSpPr/>
      </dsp:nvSpPr>
      <dsp:spPr>
        <a:xfrm>
          <a:off x="2729423" y="620836"/>
          <a:ext cx="729729" cy="72977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4286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BFC812-7371-F64F-992D-D33A3DA2B31A}">
      <dsp:nvSpPr>
        <dsp:cNvPr id="0" name=""/>
        <dsp:cNvSpPr/>
      </dsp:nvSpPr>
      <dsp:spPr>
        <a:xfrm>
          <a:off x="3793557" y="3482533"/>
          <a:ext cx="255988" cy="255674"/>
        </a:xfrm>
        <a:prstGeom prst="donut">
          <a:avLst>
            <a:gd name="adj" fmla="val 746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E82D20-F274-EE47-B43F-9F169F5AEB19}">
      <dsp:nvSpPr>
        <dsp:cNvPr id="0" name=""/>
        <dsp:cNvSpPr/>
      </dsp:nvSpPr>
      <dsp:spPr>
        <a:xfrm>
          <a:off x="2772195" y="663901"/>
          <a:ext cx="644183" cy="644037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06A7AF-E36A-F640-909E-C91FF126A4C5}">
      <dsp:nvSpPr>
        <dsp:cNvPr id="0" name=""/>
        <dsp:cNvSpPr/>
      </dsp:nvSpPr>
      <dsp:spPr>
        <a:xfrm>
          <a:off x="680354" y="1637136"/>
          <a:ext cx="1228367" cy="749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" numCol="1" spcCol="1270" anchor="b" anchorCtr="0">
          <a:noAutofit/>
        </a:bodyPr>
        <a:lstStyle/>
        <a:p>
          <a:pPr marL="0" lvl="0" indent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„Sichtbarkeit“ und Image der Säge- und Holzindustrie</a:t>
          </a:r>
          <a:endParaRPr lang="de-DE" sz="16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680354" y="1637136"/>
        <a:ext cx="1228367" cy="749178"/>
      </dsp:txXfrm>
    </dsp:sp>
    <dsp:sp modelId="{5B8913D0-FE0F-434E-8062-5DF99C0DB973}">
      <dsp:nvSpPr>
        <dsp:cNvPr id="0" name=""/>
        <dsp:cNvSpPr/>
      </dsp:nvSpPr>
      <dsp:spPr>
        <a:xfrm>
          <a:off x="3909562" y="2740726"/>
          <a:ext cx="2302599" cy="71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Innerbetriebliche Ausbildungsqualität</a:t>
          </a:r>
          <a:endParaRPr lang="de-DE" sz="16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3909562" y="2740726"/>
        <a:ext cx="2302599" cy="716200"/>
      </dsp:txXfrm>
    </dsp:sp>
    <dsp:sp modelId="{BA029789-1671-544A-9457-C2B854A0ECCF}">
      <dsp:nvSpPr>
        <dsp:cNvPr id="0" name=""/>
        <dsp:cNvSpPr/>
      </dsp:nvSpPr>
      <dsp:spPr>
        <a:xfrm>
          <a:off x="3824664" y="1602022"/>
          <a:ext cx="2302599" cy="931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zeitgemäße Ausbildungsinhalte </a:t>
          </a:r>
          <a:endParaRPr lang="de-DE" sz="16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3824664" y="1602022"/>
        <a:ext cx="2302599" cy="931137"/>
      </dsp:txXfrm>
    </dsp:sp>
    <dsp:sp modelId="{8AD357E1-25D5-CA44-BA5D-06EBFB0C8624}">
      <dsp:nvSpPr>
        <dsp:cNvPr id="0" name=""/>
        <dsp:cNvSpPr/>
      </dsp:nvSpPr>
      <dsp:spPr>
        <a:xfrm>
          <a:off x="3623114" y="663901"/>
          <a:ext cx="2302599" cy="64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Marketingtools für die Unternehmen</a:t>
          </a:r>
        </a:p>
      </dsp:txBody>
      <dsp:txXfrm>
        <a:off x="3623114" y="663901"/>
        <a:ext cx="2302599" cy="644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68AB-5351-1149-A266-20A93A64A2CC}" type="datetimeFigureOut">
              <a:rPr lang="de-DE" smtClean="0"/>
              <a:t>18.09.19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D51C8-41CE-804F-8D76-36B760D88A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28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11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5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89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44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1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5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0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9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0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2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8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8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D8EBF29D-AB80-9749-905A-74B458AB73D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361" y="4732963"/>
            <a:ext cx="609293" cy="381002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75EB6369-9747-2646-A7FC-DCEEE919AE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725" y="21584"/>
            <a:ext cx="1557322" cy="416859"/>
          </a:xfrm>
          <a:prstGeom prst="rect">
            <a:avLst/>
          </a:prstGeom>
        </p:spPr>
      </p:pic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id="{CD3F7685-353F-3F4D-8216-E7F75C1FC953}"/>
              </a:ext>
            </a:extLst>
          </p:cNvPr>
          <p:cNvCxnSpPr>
            <a:cxnSpLocks/>
          </p:cNvCxnSpPr>
          <p:nvPr userDrawn="1"/>
        </p:nvCxnSpPr>
        <p:spPr>
          <a:xfrm flipV="1">
            <a:off x="384055" y="430492"/>
            <a:ext cx="7044830" cy="7951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6">
            <a:extLst>
              <a:ext uri="{FF2B5EF4-FFF2-40B4-BE49-F238E27FC236}">
                <a16:creationId xmlns:a16="http://schemas.microsoft.com/office/drawing/2014/main" id="{E5B40FA5-DA65-0945-B36F-9567B64C6512}"/>
              </a:ext>
            </a:extLst>
          </p:cNvPr>
          <p:cNvSpPr txBox="1"/>
          <p:nvPr userDrawn="1"/>
        </p:nvSpPr>
        <p:spPr>
          <a:xfrm>
            <a:off x="278394" y="4770871"/>
            <a:ext cx="5386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2">
                    <a:lumMod val="25000"/>
                  </a:schemeClr>
                </a:solidFill>
              </a:rPr>
              <a:t>AG Cluster Forst und Holz, 2. Arbeitstagung - 18.09.2019 / Berlin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FF123375-89FF-FC4C-95E0-1315C656B3E7}"/>
              </a:ext>
            </a:extLst>
          </p:cNvPr>
          <p:cNvCxnSpPr>
            <a:cxnSpLocks/>
          </p:cNvCxnSpPr>
          <p:nvPr userDrawn="1"/>
        </p:nvCxnSpPr>
        <p:spPr>
          <a:xfrm flipV="1">
            <a:off x="384055" y="4734153"/>
            <a:ext cx="7957331" cy="837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79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E9E90CA-FF1D-F74C-B722-BB62F12821DB}"/>
              </a:ext>
            </a:extLst>
          </p:cNvPr>
          <p:cNvSpPr/>
          <p:nvPr/>
        </p:nvSpPr>
        <p:spPr>
          <a:xfrm>
            <a:off x="271462" y="1018825"/>
            <a:ext cx="8601075" cy="3105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Fachkräftemangel in der "grünen“ Zukunftsbranche Forst &amp; Holz </a:t>
            </a:r>
          </a:p>
          <a:p>
            <a:pPr algn="ctr"/>
            <a:endParaRPr lang="de-DE" sz="2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Defizite, Chancen und Notwendigkeiten einer vernetzten</a:t>
            </a:r>
          </a:p>
          <a:p>
            <a:pPr algn="ctr"/>
            <a:r>
              <a:rPr lang="de-DE" sz="2400" b="1" dirty="0">
                <a:solidFill>
                  <a:schemeClr val="bg2">
                    <a:lumMod val="25000"/>
                  </a:schemeClr>
                </a:solidFill>
              </a:rPr>
              <a:t>Branchenkommunikation</a:t>
            </a:r>
          </a:p>
          <a:p>
            <a:pPr algn="ctr"/>
            <a:endParaRPr lang="de-DE" i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1400" i="1" dirty="0">
                <a:solidFill>
                  <a:schemeClr val="bg2">
                    <a:lumMod val="25000"/>
                  </a:schemeClr>
                </a:solidFill>
              </a:rPr>
              <a:t>Lars Schmidt </a:t>
            </a:r>
          </a:p>
          <a:p>
            <a:pPr algn="ctr">
              <a:lnSpc>
                <a:spcPct val="150000"/>
              </a:lnSpc>
            </a:pPr>
            <a:endParaRPr lang="de-DE" sz="1400" i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1400" i="1" dirty="0">
                <a:solidFill>
                  <a:schemeClr val="bg2">
                    <a:lumMod val="25000"/>
                  </a:schemeClr>
                </a:solidFill>
              </a:rPr>
              <a:t>Generalsekretär des Vorstands &amp; Hauptgeschäftsführer </a:t>
            </a:r>
          </a:p>
          <a:p>
            <a:pPr algn="ctr">
              <a:lnSpc>
                <a:spcPct val="150000"/>
              </a:lnSpc>
            </a:pPr>
            <a:r>
              <a:rPr lang="de-DE" sz="1400" i="1" dirty="0">
                <a:solidFill>
                  <a:schemeClr val="bg2">
                    <a:lumMod val="25000"/>
                  </a:schemeClr>
                </a:solidFill>
              </a:rPr>
              <a:t>Deutsche Säge- und Holzindustrie Bundesverband e. V. (</a:t>
            </a:r>
            <a:r>
              <a:rPr lang="de-DE" sz="1400" i="1" dirty="0" err="1">
                <a:solidFill>
                  <a:schemeClr val="bg2">
                    <a:lumMod val="25000"/>
                  </a:schemeClr>
                </a:solidFill>
              </a:rPr>
              <a:t>DeSH</a:t>
            </a:r>
            <a:r>
              <a:rPr lang="de-DE" sz="1400" i="1" dirty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de-DE" sz="1400" i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253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, Baum, Foto enthält.&#10;&#10;Automatisch generierte Beschreibung">
            <a:extLst>
              <a:ext uri="{FF2B5EF4-FFF2-40B4-BE49-F238E27FC236}">
                <a16:creationId xmlns:a16="http://schemas.microsoft.com/office/drawing/2014/main" id="{7DD26E18-0FF7-0844-BD42-AB591C528E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9305">
            <a:off x="450079" y="786159"/>
            <a:ext cx="3760402" cy="396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 descr="Ein Bild, das Screenshot, Mann enthält.&#10;&#10;Automatisch generierte Beschreibung">
            <a:extLst>
              <a:ext uri="{FF2B5EF4-FFF2-40B4-BE49-F238E27FC236}">
                <a16:creationId xmlns:a16="http://schemas.microsoft.com/office/drawing/2014/main" id="{0375D57C-5FFF-2C4E-A3B8-D02629247E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3763">
            <a:off x="5749725" y="1339295"/>
            <a:ext cx="3061668" cy="2739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C83A9F6-F936-334D-AFD6-4FB80518FC4C}"/>
              </a:ext>
            </a:extLst>
          </p:cNvPr>
          <p:cNvSpPr/>
          <p:nvPr/>
        </p:nvSpPr>
        <p:spPr>
          <a:xfrm>
            <a:off x="4463756" y="507030"/>
            <a:ext cx="4152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b="1" dirty="0">
                <a:solidFill>
                  <a:srgbClr val="FF0000"/>
                </a:solidFill>
              </a:rPr>
              <a:t>Wachsendes Umweltbewusstsein … </a:t>
            </a:r>
          </a:p>
        </p:txBody>
      </p:sp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7CC432A0-AE1E-C84C-89A1-893A7D68E9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607" y="1065544"/>
            <a:ext cx="3116785" cy="3509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ED9AEE4-F90D-0F49-BE8A-F700CBFDB900}"/>
              </a:ext>
            </a:extLst>
          </p:cNvPr>
          <p:cNvSpPr/>
          <p:nvPr/>
        </p:nvSpPr>
        <p:spPr>
          <a:xfrm>
            <a:off x="308627" y="9525"/>
            <a:ext cx="6101697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Fachkräftemangel … auch im Cluster Forst &amp; Holz?</a:t>
            </a:r>
          </a:p>
        </p:txBody>
      </p:sp>
    </p:spTree>
    <p:extLst>
      <p:ext uri="{BB962C8B-B14F-4D97-AF65-F5344CB8AC3E}">
        <p14:creationId xmlns:p14="http://schemas.microsoft.com/office/powerpoint/2010/main" val="356440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1D0D42D4-D026-E64F-9778-1FB5B0CBD1AD}"/>
              </a:ext>
            </a:extLst>
          </p:cNvPr>
          <p:cNvSpPr txBox="1"/>
          <p:nvPr/>
        </p:nvSpPr>
        <p:spPr>
          <a:xfrm>
            <a:off x="998266" y="1025942"/>
            <a:ext cx="7147468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chemeClr val="bg2">
                    <a:lumMod val="25000"/>
                  </a:schemeClr>
                </a:solidFill>
              </a:rPr>
              <a:t>Agenda</a:t>
            </a:r>
            <a:endParaRPr lang="de-DE" sz="32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Fachkräftemangel … auch im Cluster Forst &amp; Holz?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Charta 2.0 … Bildungsoffensive „ganz oben auf der Liste“!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Beispiele I … Was läuft in der Sägeindustrie?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Beispiele II … Was läuft in anderen Branchen?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Defizite, Chancen und Notwendigkeiten … Ausblick!</a:t>
            </a:r>
          </a:p>
        </p:txBody>
      </p:sp>
    </p:spTree>
    <p:extLst>
      <p:ext uri="{BB962C8B-B14F-4D97-AF65-F5344CB8AC3E}">
        <p14:creationId xmlns:p14="http://schemas.microsoft.com/office/powerpoint/2010/main" val="6115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858852E-77D2-8449-B039-B9056BBB9E10}"/>
              </a:ext>
            </a:extLst>
          </p:cNvPr>
          <p:cNvGrpSpPr/>
          <p:nvPr/>
        </p:nvGrpSpPr>
        <p:grpSpPr>
          <a:xfrm>
            <a:off x="510168" y="561975"/>
            <a:ext cx="8123664" cy="4019549"/>
            <a:chOff x="262467" y="252143"/>
            <a:chExt cx="8788400" cy="4555831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2D86648B-56D2-4441-9995-F2519504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467" y="252143"/>
              <a:ext cx="8788400" cy="4475075"/>
            </a:xfrm>
            <a:prstGeom prst="rect">
              <a:avLst/>
            </a:prstGeom>
          </p:spPr>
        </p:pic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EF9873B7-A2A8-5947-894E-3D3C5EABF9A9}"/>
                </a:ext>
              </a:extLst>
            </p:cNvPr>
            <p:cNvSpPr/>
            <p:nvPr/>
          </p:nvSpPr>
          <p:spPr>
            <a:xfrm>
              <a:off x="7560733" y="252143"/>
              <a:ext cx="1422400" cy="509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9E1D685F-B807-3B4F-83FD-047AD43E3607}"/>
                </a:ext>
              </a:extLst>
            </p:cNvPr>
            <p:cNvSpPr/>
            <p:nvPr/>
          </p:nvSpPr>
          <p:spPr>
            <a:xfrm>
              <a:off x="358604" y="4217361"/>
              <a:ext cx="2384596" cy="590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F1732421-3303-BE4B-93FE-A927E4500816}"/>
              </a:ext>
            </a:extLst>
          </p:cNvPr>
          <p:cNvSpPr/>
          <p:nvPr/>
        </p:nvSpPr>
        <p:spPr>
          <a:xfrm>
            <a:off x="296552" y="0"/>
            <a:ext cx="6409047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Charta 2.0 … Bildungsoffensive „ganz oben auf der Liste“!</a:t>
            </a:r>
          </a:p>
        </p:txBody>
      </p:sp>
    </p:spTree>
    <p:extLst>
      <p:ext uri="{BB962C8B-B14F-4D97-AF65-F5344CB8AC3E}">
        <p14:creationId xmlns:p14="http://schemas.microsoft.com/office/powerpoint/2010/main" val="201481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569205B-A695-9B4D-9985-7298F9C9C0A8}"/>
              </a:ext>
            </a:extLst>
          </p:cNvPr>
          <p:cNvSpPr txBox="1">
            <a:spLocks/>
          </p:cNvSpPr>
          <p:nvPr/>
        </p:nvSpPr>
        <p:spPr>
          <a:xfrm>
            <a:off x="9956162" y="6452542"/>
            <a:ext cx="629895" cy="2008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FD2AD-047F-4508-8FE9-F3AFC8E68846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C0C9A77C-7E2A-7D42-BE18-7F738C867D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577" y="612249"/>
            <a:ext cx="6954846" cy="391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1CCEEA17-D4B9-DC46-BD70-36C0E68DB3A4}"/>
              </a:ext>
            </a:extLst>
          </p:cNvPr>
          <p:cNvSpPr/>
          <p:nvPr/>
        </p:nvSpPr>
        <p:spPr>
          <a:xfrm>
            <a:off x="296552" y="0"/>
            <a:ext cx="6409047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Charta 2.0 … Bildungsoffensive „ganz oben auf der Liste“!</a:t>
            </a:r>
          </a:p>
        </p:txBody>
      </p:sp>
    </p:spTree>
    <p:extLst>
      <p:ext uri="{BB962C8B-B14F-4D97-AF65-F5344CB8AC3E}">
        <p14:creationId xmlns:p14="http://schemas.microsoft.com/office/powerpoint/2010/main" val="3197961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7E9CDA4-7A6A-E641-90F2-E69BDFC7D53E}"/>
              </a:ext>
            </a:extLst>
          </p:cNvPr>
          <p:cNvSpPr txBox="1"/>
          <p:nvPr/>
        </p:nvSpPr>
        <p:spPr>
          <a:xfrm>
            <a:off x="998266" y="1025942"/>
            <a:ext cx="7147468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chemeClr val="bg2">
                    <a:lumMod val="25000"/>
                  </a:schemeClr>
                </a:solidFill>
              </a:rPr>
              <a:t>Agenda</a:t>
            </a:r>
            <a:endParaRPr lang="de-DE" sz="32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Fachkräftemangel … auch im Cluster Forst &amp; Holz?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Charta 2.0 … Bildungsoffensive „ganz oben auf der Liste“!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Beispiele I … Was läuft in der Sägeindustrie?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Beispiele II … Was läuft in anderen Branchen?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Defizite, Chancen und Notwendigkeiten … Ausblick!</a:t>
            </a:r>
          </a:p>
        </p:txBody>
      </p:sp>
    </p:spTree>
    <p:extLst>
      <p:ext uri="{BB962C8B-B14F-4D97-AF65-F5344CB8AC3E}">
        <p14:creationId xmlns:p14="http://schemas.microsoft.com/office/powerpoint/2010/main" val="359818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44271879"/>
              </p:ext>
            </p:extLst>
          </p:nvPr>
        </p:nvGraphicFramePr>
        <p:xfrm>
          <a:off x="2606130" y="560026"/>
          <a:ext cx="6480720" cy="4023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Bild 14">
            <a:extLst>
              <a:ext uri="{FF2B5EF4-FFF2-40B4-BE49-F238E27FC236}">
                <a16:creationId xmlns:a16="http://schemas.microsoft.com/office/drawing/2014/main" id="{D9B268FE-8707-DE45-9BB1-14C7C15CED5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98" y="798150"/>
            <a:ext cx="2624425" cy="371669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830CBC8-1770-F243-A310-066176159CDA}"/>
              </a:ext>
            </a:extLst>
          </p:cNvPr>
          <p:cNvSpPr/>
          <p:nvPr/>
        </p:nvSpPr>
        <p:spPr>
          <a:xfrm>
            <a:off x="300748" y="0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Beispiele I … Was läuft in der Sägeindustrie?</a:t>
            </a:r>
          </a:p>
        </p:txBody>
      </p:sp>
      <p:pic>
        <p:nvPicPr>
          <p:cNvPr id="6" name="Bild 8">
            <a:extLst>
              <a:ext uri="{FF2B5EF4-FFF2-40B4-BE49-F238E27FC236}">
                <a16:creationId xmlns:a16="http://schemas.microsoft.com/office/drawing/2014/main" id="{AB9C173C-93C2-6A43-8D9F-2CCC39DD6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117" y="631318"/>
            <a:ext cx="1301631" cy="112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479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7273">
            <a:off x="1436825" y="746713"/>
            <a:ext cx="2782580" cy="392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5A72B0B-C0D6-7048-9393-68B3B006770A}"/>
              </a:ext>
            </a:extLst>
          </p:cNvPr>
          <p:cNvSpPr/>
          <p:nvPr/>
        </p:nvSpPr>
        <p:spPr>
          <a:xfrm>
            <a:off x="300748" y="0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Beispiele I … Was läuft in der Sägeindustrie?</a:t>
            </a:r>
          </a:p>
        </p:txBody>
      </p:sp>
      <p:pic>
        <p:nvPicPr>
          <p:cNvPr id="7" name="Grafik 3">
            <a:extLst>
              <a:ext uri="{FF2B5EF4-FFF2-40B4-BE49-F238E27FC236}">
                <a16:creationId xmlns:a16="http://schemas.microsoft.com/office/drawing/2014/main" id="{861280F8-1E21-B247-94CB-11D106ED85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036" y="557650"/>
            <a:ext cx="3242082" cy="402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Bild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81342">
            <a:off x="613440" y="1530954"/>
            <a:ext cx="2105225" cy="1030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0408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E7A1F9-53F3-A343-8F9F-C783D7A9E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41" y="613172"/>
            <a:ext cx="5645484" cy="37779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85144D-F792-454E-B190-94DEEFA2D6A7}"/>
              </a:ext>
            </a:extLst>
          </p:cNvPr>
          <p:cNvSpPr/>
          <p:nvPr/>
        </p:nvSpPr>
        <p:spPr>
          <a:xfrm>
            <a:off x="295986" y="4381559"/>
            <a:ext cx="46958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 err="1">
                <a:solidFill>
                  <a:srgbClr val="333333"/>
                </a:solidFill>
              </a:rPr>
              <a:t>Timber</a:t>
            </a:r>
            <a:r>
              <a:rPr lang="de-DE" sz="800" b="1" dirty="0">
                <a:solidFill>
                  <a:srgbClr val="333333"/>
                </a:solidFill>
              </a:rPr>
              <a:t>-Trainer</a:t>
            </a:r>
            <a:r>
              <a:rPr lang="de-DE" sz="800" dirty="0">
                <a:solidFill>
                  <a:srgbClr val="333333"/>
                </a:solidFill>
              </a:rPr>
              <a:t> – ein Projekt der </a:t>
            </a:r>
            <a:r>
              <a:rPr lang="de-DE" sz="800" dirty="0" err="1">
                <a:solidFill>
                  <a:srgbClr val="333333"/>
                </a:solidFill>
              </a:rPr>
              <a:t>DeSH</a:t>
            </a:r>
            <a:r>
              <a:rPr lang="de-DE" sz="800" dirty="0">
                <a:solidFill>
                  <a:srgbClr val="333333"/>
                </a:solidFill>
              </a:rPr>
              <a:t>-Ausbildungskampagne</a:t>
            </a:r>
            <a:endParaRPr lang="de-DE" sz="8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9979091-DE15-EE41-81DC-565E59B86D3D}"/>
              </a:ext>
            </a:extLst>
          </p:cNvPr>
          <p:cNvSpPr/>
          <p:nvPr/>
        </p:nvSpPr>
        <p:spPr>
          <a:xfrm>
            <a:off x="300748" y="0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Beispiele I … Was läuft in der Sägeindustrie?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0CA86-BB74-A04F-94F7-6CD375B02E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669" y="2703661"/>
            <a:ext cx="2789705" cy="1964180"/>
          </a:xfrm>
          <a:prstGeom prst="rect">
            <a:avLst/>
          </a:prstGeom>
        </p:spPr>
      </p:pic>
      <p:pic>
        <p:nvPicPr>
          <p:cNvPr id="8" name="Bild 8">
            <a:extLst>
              <a:ext uri="{FF2B5EF4-FFF2-40B4-BE49-F238E27FC236}">
                <a16:creationId xmlns:a16="http://schemas.microsoft.com/office/drawing/2014/main" id="{0A62B3EC-A657-054F-8006-9A54B89FE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351" y="613172"/>
            <a:ext cx="1487023" cy="128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14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>
            <a:extLst>
              <a:ext uri="{FF2B5EF4-FFF2-40B4-BE49-F238E27FC236}">
                <a16:creationId xmlns:a16="http://schemas.microsoft.com/office/drawing/2014/main" id="{AAFC28D2-7AAA-F54C-A9E6-F7F1C9239F2C}"/>
              </a:ext>
            </a:extLst>
          </p:cNvPr>
          <p:cNvSpPr txBox="1"/>
          <p:nvPr/>
        </p:nvSpPr>
        <p:spPr>
          <a:xfrm>
            <a:off x="998266" y="1025942"/>
            <a:ext cx="7147468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chemeClr val="bg2">
                    <a:lumMod val="25000"/>
                  </a:schemeClr>
                </a:solidFill>
              </a:rPr>
              <a:t>Agenda</a:t>
            </a:r>
            <a:endParaRPr lang="de-DE" sz="32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Fachkräftemangel … auch im Cluster Forst &amp; Holz?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Charta 2.0 … Bildungsoffensive „ganz oben auf der Liste“!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Beispiele I … Was läuft in der Sägeindustrie?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Beispiele II … Was läuft in anderen Branchen?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Defizite, Chancen und Notwendigkeiten … Ausblick!</a:t>
            </a:r>
          </a:p>
        </p:txBody>
      </p:sp>
    </p:spTree>
    <p:extLst>
      <p:ext uri="{BB962C8B-B14F-4D97-AF65-F5344CB8AC3E}">
        <p14:creationId xmlns:p14="http://schemas.microsoft.com/office/powerpoint/2010/main" val="4098629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B38AA6A7-4A15-BF49-9B88-A4D62D97F9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861" y="510413"/>
            <a:ext cx="6596278" cy="4122674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E140B2AA-AC7E-5C42-8B13-5F45D3360D70}"/>
              </a:ext>
            </a:extLst>
          </p:cNvPr>
          <p:cNvSpPr/>
          <p:nvPr/>
        </p:nvSpPr>
        <p:spPr>
          <a:xfrm>
            <a:off x="304800" y="0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Beispiele II … Was läuft in anderen Branchen?</a:t>
            </a:r>
          </a:p>
        </p:txBody>
      </p:sp>
    </p:spTree>
    <p:extLst>
      <p:ext uri="{BB962C8B-B14F-4D97-AF65-F5344CB8AC3E}">
        <p14:creationId xmlns:p14="http://schemas.microsoft.com/office/powerpoint/2010/main" val="67030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13113-DB42-5743-BC12-1703945861A0}"/>
              </a:ext>
            </a:extLst>
          </p:cNvPr>
          <p:cNvSpPr txBox="1"/>
          <p:nvPr/>
        </p:nvSpPr>
        <p:spPr>
          <a:xfrm>
            <a:off x="998266" y="1025942"/>
            <a:ext cx="7147468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chemeClr val="bg2">
                    <a:lumMod val="25000"/>
                  </a:schemeClr>
                </a:solidFill>
              </a:rPr>
              <a:t>Agenda</a:t>
            </a:r>
            <a:endParaRPr lang="de-DE" sz="32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Fachkräftemangel … auch im Cluster Forst &amp; Holz?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Charta 2.0 … Bildungsoffensive „ganz oben auf der Liste“!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Beispiele I … Was läuft in der Sägeindustrie?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Beispiele II … Was läuft in anderen Branchen?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Defizite, Chancen und Notwendigkeiten … Ausblick!</a:t>
            </a:r>
          </a:p>
        </p:txBody>
      </p:sp>
    </p:spTree>
    <p:extLst>
      <p:ext uri="{BB962C8B-B14F-4D97-AF65-F5344CB8AC3E}">
        <p14:creationId xmlns:p14="http://schemas.microsoft.com/office/powerpoint/2010/main" val="2785921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384EACE-500F-0146-9706-00BCF7F896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41" y="597211"/>
            <a:ext cx="8190917" cy="394907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1CABDC6-D051-264E-BD1F-FD642B4FFE99}"/>
              </a:ext>
            </a:extLst>
          </p:cNvPr>
          <p:cNvSpPr/>
          <p:nvPr/>
        </p:nvSpPr>
        <p:spPr>
          <a:xfrm>
            <a:off x="304800" y="0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Beispiele II … Was läuft in anderen Branchen?</a:t>
            </a:r>
          </a:p>
        </p:txBody>
      </p:sp>
    </p:spTree>
    <p:extLst>
      <p:ext uri="{BB962C8B-B14F-4D97-AF65-F5344CB8AC3E}">
        <p14:creationId xmlns:p14="http://schemas.microsoft.com/office/powerpoint/2010/main" val="2922080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7F899F0-02B0-B94E-A04B-35792347C4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75" y="686486"/>
            <a:ext cx="5121072" cy="377052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4D0A0E-7154-4142-962E-3FB33473F616}"/>
              </a:ext>
            </a:extLst>
          </p:cNvPr>
          <p:cNvSpPr/>
          <p:nvPr/>
        </p:nvSpPr>
        <p:spPr>
          <a:xfrm>
            <a:off x="304800" y="0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Beispiele II … Was läuft in anderen Branchen?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4625523-9659-4D45-96D2-1A8463E23285}"/>
              </a:ext>
            </a:extLst>
          </p:cNvPr>
          <p:cNvSpPr txBox="1"/>
          <p:nvPr/>
        </p:nvSpPr>
        <p:spPr>
          <a:xfrm>
            <a:off x="6086475" y="3027391"/>
            <a:ext cx="2266950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000" b="1" dirty="0">
                <a:solidFill>
                  <a:srgbClr val="FF0000"/>
                </a:solidFill>
              </a:rPr>
              <a:t>Berufsbilder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000" b="1" dirty="0">
                <a:solidFill>
                  <a:srgbClr val="FF0000"/>
                </a:solidFill>
              </a:rPr>
              <a:t>Sinnhaftigkeit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2000" b="1" dirty="0">
                <a:solidFill>
                  <a:srgbClr val="FF0000"/>
                </a:solidFill>
              </a:rPr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42524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33A66B4-7910-254F-8E9F-C25D831B13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916" y="614776"/>
            <a:ext cx="6126166" cy="37338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D5482A4-3184-B54C-9E39-FEA0879C84C1}"/>
              </a:ext>
            </a:extLst>
          </p:cNvPr>
          <p:cNvSpPr txBox="1"/>
          <p:nvPr/>
        </p:nvSpPr>
        <p:spPr>
          <a:xfrm>
            <a:off x="982133" y="4348576"/>
            <a:ext cx="7179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/>
              <a:t>mediaVaward</a:t>
            </a:r>
            <a:r>
              <a:rPr lang="de-DE" sz="1200" b="1" dirty="0"/>
              <a:t>: Gewinner „Beste crossmediale Kampagne“</a:t>
            </a:r>
          </a:p>
          <a:p>
            <a:pPr algn="ctr"/>
            <a:r>
              <a:rPr lang="de-DE" sz="800" dirty="0"/>
              <a:t>(Arbeitgeberverband Chemie Rheinland-Pfalz e.V.)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F0466E1-A5FD-1047-ACB5-A4509721E7C9}"/>
              </a:ext>
            </a:extLst>
          </p:cNvPr>
          <p:cNvSpPr/>
          <p:nvPr/>
        </p:nvSpPr>
        <p:spPr>
          <a:xfrm>
            <a:off x="304800" y="0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Beispiele II … Was läuft in anderen Branchen?</a:t>
            </a:r>
          </a:p>
        </p:txBody>
      </p:sp>
    </p:spTree>
    <p:extLst>
      <p:ext uri="{BB962C8B-B14F-4D97-AF65-F5344CB8AC3E}">
        <p14:creationId xmlns:p14="http://schemas.microsoft.com/office/powerpoint/2010/main" val="1982906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BED7EF5-AC48-8E40-8D61-B9EC8DAD4709}"/>
              </a:ext>
            </a:extLst>
          </p:cNvPr>
          <p:cNvSpPr txBox="1"/>
          <p:nvPr/>
        </p:nvSpPr>
        <p:spPr>
          <a:xfrm>
            <a:off x="998266" y="1025942"/>
            <a:ext cx="7147468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chemeClr val="bg2">
                    <a:lumMod val="25000"/>
                  </a:schemeClr>
                </a:solidFill>
              </a:rPr>
              <a:t>Agenda</a:t>
            </a:r>
            <a:endParaRPr lang="de-DE" sz="32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Fachkräftemangel … auch im Cluster Forst &amp; Holz?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Charta 2.0 … Bildungsoffensive „ganz oben auf der Liste“!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Beispiele I … Was läuft in der Sägeindustrie?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Beispiele II … Was läuft in anderen Branchen?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Defizite, Chancen und Notwendigkeiten … Ausblick!</a:t>
            </a:r>
          </a:p>
        </p:txBody>
      </p:sp>
    </p:spTree>
    <p:extLst>
      <p:ext uri="{BB962C8B-B14F-4D97-AF65-F5344CB8AC3E}">
        <p14:creationId xmlns:p14="http://schemas.microsoft.com/office/powerpoint/2010/main" val="234034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390B4A-85FE-C742-87BB-706157147F1E}"/>
              </a:ext>
            </a:extLst>
          </p:cNvPr>
          <p:cNvSpPr txBox="1"/>
          <p:nvPr/>
        </p:nvSpPr>
        <p:spPr>
          <a:xfrm>
            <a:off x="295275" y="560473"/>
            <a:ext cx="482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Was kann der Cluster besser machen?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A1AF3B-914D-9A49-8ED9-E02237122648}"/>
              </a:ext>
            </a:extLst>
          </p:cNvPr>
          <p:cNvSpPr/>
          <p:nvPr/>
        </p:nvSpPr>
        <p:spPr>
          <a:xfrm>
            <a:off x="783409" y="911728"/>
            <a:ext cx="7577182" cy="374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Viele (einzelne) Aktivitäten und Kampagnen (mit geringen Etats), </a:t>
            </a:r>
            <a:r>
              <a:rPr lang="de-D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in Summe daher nur geringe „Sichtbarkeit“ … </a:t>
            </a:r>
          </a:p>
          <a:p>
            <a:pPr marL="257175" indent="-257175">
              <a:lnSpc>
                <a:spcPct val="150000"/>
              </a:lnSpc>
              <a:buFont typeface="Wingdings" pitchFamily="2" charset="2"/>
              <a:buChar char=""/>
            </a:pP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Das Thema </a:t>
            </a:r>
            <a:r>
              <a:rPr lang="de-D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“grüne Berufe“ (die Vielfalt unserer Branche) 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könnte auch als </a:t>
            </a:r>
            <a:r>
              <a:rPr lang="de-D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„Vehikel“ 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dienen, um unsere allgemeinen Botschaften besser zu kommunizieren …</a:t>
            </a:r>
          </a:p>
          <a:p>
            <a:pPr marL="257175" indent="-257175">
              <a:lnSpc>
                <a:spcPct val="150000"/>
              </a:lnSpc>
              <a:buFont typeface="Wingdings" pitchFamily="2" charset="2"/>
              <a:buChar char=""/>
            </a:pP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Bislang spielen Themen wie Aus- und Fortbildung, gleichwertige Lebensverhältnisse usw. nur eine </a:t>
            </a:r>
            <a:r>
              <a:rPr lang="de-D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untergeordnete Rolle in der politischen Ansprache …</a:t>
            </a:r>
          </a:p>
          <a:p>
            <a:pPr marL="257175" indent="-257175">
              <a:lnSpc>
                <a:spcPct val="150000"/>
              </a:lnSpc>
              <a:buFont typeface="Wingdings" pitchFamily="2" charset="2"/>
              <a:buChar char=""/>
            </a:pP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Der Cluster Forst &amp; Holz scheint bislang </a:t>
            </a:r>
            <a:r>
              <a:rPr lang="de-D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wenig Attraktiv für weibliche Arbeitskräfte 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de-D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rd. 50% der Bevölkerung</a:t>
            </a:r>
            <a:r>
              <a:rPr lang="de-D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endParaRPr lang="de-D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  <a:buFont typeface="Wingdings" pitchFamily="2" charset="2"/>
              <a:buChar char=""/>
            </a:pPr>
            <a:r>
              <a:rPr lang="de-D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Gezielte Fördermittelakquise und Fundraising 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müssen ausgebaut werden, um ausreichende Etats zu Verfügung zu haben …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3767843-B412-154C-81F6-1A7EF2FA07B1}"/>
              </a:ext>
            </a:extLst>
          </p:cNvPr>
          <p:cNvSpPr/>
          <p:nvPr/>
        </p:nvSpPr>
        <p:spPr>
          <a:xfrm>
            <a:off x="295275" y="11336"/>
            <a:ext cx="504825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Defizite, Chancen und Notwendigkeiten … Ausblick!</a:t>
            </a:r>
          </a:p>
        </p:txBody>
      </p:sp>
    </p:spTree>
    <p:extLst>
      <p:ext uri="{BB962C8B-B14F-4D97-AF65-F5344CB8AC3E}">
        <p14:creationId xmlns:p14="http://schemas.microsoft.com/office/powerpoint/2010/main" val="712096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45AE75-F6E3-8F4B-91DE-6F40350CF37A}"/>
              </a:ext>
            </a:extLst>
          </p:cNvPr>
          <p:cNvSpPr/>
          <p:nvPr/>
        </p:nvSpPr>
        <p:spPr>
          <a:xfrm>
            <a:off x="502966" y="1001682"/>
            <a:ext cx="8138067" cy="3085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buFont typeface="Wingdings" pitchFamily="2" charset="2"/>
              <a:buChar char=""/>
            </a:pPr>
            <a:r>
              <a:rPr lang="de-D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Dachkampagne 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als Wegweiser für „Grüne Berufe“, Zielgruppengerechte Ansprache; Im Mittelpunkt: </a:t>
            </a:r>
            <a:r>
              <a:rPr lang="de-D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Berufsbilder, Sinnhaftigkeit … und Image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 der Branche</a:t>
            </a:r>
          </a:p>
          <a:p>
            <a:pPr marL="257175" indent="-257175" algn="just">
              <a:lnSpc>
                <a:spcPct val="150000"/>
              </a:lnSpc>
              <a:buFont typeface="Wingdings" pitchFamily="2" charset="2"/>
              <a:buChar char=""/>
            </a:pPr>
            <a:r>
              <a:rPr lang="de-D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Hilfestellungen für Arbeitgeber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: Attraktiveres Arbeitsumfeld</a:t>
            </a:r>
          </a:p>
          <a:p>
            <a:pPr marL="257175" indent="-257175" algn="just">
              <a:lnSpc>
                <a:spcPct val="150000"/>
              </a:lnSpc>
              <a:buFont typeface="Wingdings" pitchFamily="2" charset="2"/>
              <a:buChar char=""/>
            </a:pPr>
            <a:r>
              <a:rPr lang="de-D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Pilotprojekte zur Entwicklung moderner Lehrmittel 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für Institutionen, z. B. Simulatoren-Technik</a:t>
            </a:r>
          </a:p>
          <a:p>
            <a:pPr marL="257175" indent="-25717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"/>
            </a:pPr>
            <a:r>
              <a:rPr lang="de-D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Wissenstransfer und Abgleich Lehre/Praxis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, um </a:t>
            </a:r>
            <a:r>
              <a:rPr lang="de-D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Ausbildungsinhalte zeitgemäß </a:t>
            </a: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und regelmäßig an den Bedarf und die Entwicklung anzupassen</a:t>
            </a:r>
          </a:p>
          <a:p>
            <a:pPr marL="257175" indent="-25717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"/>
            </a:pP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4F03C-DB3D-494A-A369-677B89F6D743}"/>
              </a:ext>
            </a:extLst>
          </p:cNvPr>
          <p:cNvSpPr txBox="1"/>
          <p:nvPr/>
        </p:nvSpPr>
        <p:spPr>
          <a:xfrm>
            <a:off x="295275" y="556150"/>
            <a:ext cx="482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Chancen und Notwendigkeiten …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372DFE4-CA50-4243-B846-6992143CEF3F}"/>
              </a:ext>
            </a:extLst>
          </p:cNvPr>
          <p:cNvSpPr/>
          <p:nvPr/>
        </p:nvSpPr>
        <p:spPr>
          <a:xfrm>
            <a:off x="295275" y="11336"/>
            <a:ext cx="504825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Defizite, Chancen und Notwendigkeiten … Ausblick!</a:t>
            </a:r>
          </a:p>
        </p:txBody>
      </p:sp>
    </p:spTree>
    <p:extLst>
      <p:ext uri="{BB962C8B-B14F-4D97-AF65-F5344CB8AC3E}">
        <p14:creationId xmlns:p14="http://schemas.microsoft.com/office/powerpoint/2010/main" val="1696263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569205B-A695-9B4D-9985-7298F9C9C0A8}"/>
              </a:ext>
            </a:extLst>
          </p:cNvPr>
          <p:cNvSpPr txBox="1">
            <a:spLocks/>
          </p:cNvSpPr>
          <p:nvPr/>
        </p:nvSpPr>
        <p:spPr>
          <a:xfrm>
            <a:off x="9956162" y="6452542"/>
            <a:ext cx="629895" cy="2008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FD2AD-047F-4508-8FE9-F3AFC8E68846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C0C9A77C-7E2A-7D42-BE18-7F738C867D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577" y="621774"/>
            <a:ext cx="6954846" cy="391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88991C4-A39D-654D-B8B5-DFB4394902CB}"/>
              </a:ext>
            </a:extLst>
          </p:cNvPr>
          <p:cNvSpPr/>
          <p:nvPr/>
        </p:nvSpPr>
        <p:spPr>
          <a:xfrm>
            <a:off x="295275" y="11336"/>
            <a:ext cx="504825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Defizite, Chancen und Notwendigkeiten … Ausblick!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74B42883-EA5F-F148-B2D6-824E1337D945}"/>
              </a:ext>
            </a:extLst>
          </p:cNvPr>
          <p:cNvSpPr/>
          <p:nvPr/>
        </p:nvSpPr>
        <p:spPr>
          <a:xfrm>
            <a:off x="1533525" y="3419475"/>
            <a:ext cx="4762500" cy="61912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465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569205B-A695-9B4D-9985-7298F9C9C0A8}"/>
              </a:ext>
            </a:extLst>
          </p:cNvPr>
          <p:cNvSpPr txBox="1">
            <a:spLocks/>
          </p:cNvSpPr>
          <p:nvPr/>
        </p:nvSpPr>
        <p:spPr>
          <a:xfrm>
            <a:off x="9956162" y="6452542"/>
            <a:ext cx="629895" cy="2008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FD2AD-047F-4508-8FE9-F3AFC8E68846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88991C4-A39D-654D-B8B5-DFB4394902CB}"/>
              </a:ext>
            </a:extLst>
          </p:cNvPr>
          <p:cNvSpPr/>
          <p:nvPr/>
        </p:nvSpPr>
        <p:spPr>
          <a:xfrm>
            <a:off x="295275" y="11336"/>
            <a:ext cx="504825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Defizite, Chancen und Notwendigkeiten … Ausblick!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86AE87-FF76-CA4F-9D0B-AA6294D536C1}"/>
              </a:ext>
            </a:extLst>
          </p:cNvPr>
          <p:cNvSpPr txBox="1"/>
          <p:nvPr/>
        </p:nvSpPr>
        <p:spPr>
          <a:xfrm>
            <a:off x="690562" y="971550"/>
            <a:ext cx="77628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Workshop 2:</a:t>
            </a:r>
          </a:p>
          <a:p>
            <a:r>
              <a:rPr lang="de-DE" sz="2400" b="1" dirty="0"/>
              <a:t>Fachkräftemangel im Cluster Forst &amp; Holz – Ursachen</a:t>
            </a:r>
          </a:p>
          <a:p>
            <a:r>
              <a:rPr lang="de-DE" sz="2400" b="1" dirty="0"/>
              <a:t>und Lösungswege</a:t>
            </a:r>
          </a:p>
          <a:p>
            <a:endParaRPr lang="de-DE" sz="24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/>
              <a:t>Rahmenbedingungen und „Ursachen“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/>
              <a:t>Zielgruppen und Inhalte einer gemeinsamen Kommunikation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/>
              <a:t>Finanzierung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600" dirty="0"/>
              <a:t>…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sz="1600" dirty="0"/>
          </a:p>
          <a:p>
            <a:pPr marL="342900" indent="-342900">
              <a:buFont typeface="Wingdings" pitchFamily="2" charset="2"/>
              <a:buChar char="§"/>
            </a:pPr>
            <a:endParaRPr lang="de-DE" sz="1600" dirty="0"/>
          </a:p>
          <a:p>
            <a:r>
              <a:rPr lang="de-DE" sz="2000" dirty="0">
                <a:sym typeface="Wingdings" pitchFamily="2" charset="2"/>
              </a:rPr>
              <a:t> </a:t>
            </a:r>
            <a:r>
              <a:rPr lang="de-DE" sz="2000" b="1" dirty="0">
                <a:sym typeface="Wingdings" pitchFamily="2" charset="2"/>
              </a:rPr>
              <a:t>Ziel:</a:t>
            </a:r>
            <a:r>
              <a:rPr lang="de-DE" sz="2000" dirty="0">
                <a:sym typeface="Wingdings" pitchFamily="2" charset="2"/>
              </a:rPr>
              <a:t> Vorbereitung Erarbeitung Grobkonzept durch Agentur</a:t>
            </a: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9007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65CFC78-14DC-A44C-833F-6F4A78BB55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436" y="500687"/>
            <a:ext cx="5837128" cy="414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BB653DF-465E-FF46-A32F-4340DAEBFE1C}"/>
              </a:ext>
            </a:extLst>
          </p:cNvPr>
          <p:cNvSpPr txBox="1"/>
          <p:nvPr/>
        </p:nvSpPr>
        <p:spPr>
          <a:xfrm>
            <a:off x="4571999" y="4396592"/>
            <a:ext cx="2918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/>
              <a:t>Quelle: Moritz (8 Jahre alt)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F953215-8922-CA4E-9F5F-7F748994B4BE}"/>
              </a:ext>
            </a:extLst>
          </p:cNvPr>
          <p:cNvSpPr/>
          <p:nvPr/>
        </p:nvSpPr>
        <p:spPr>
          <a:xfrm>
            <a:off x="295275" y="11336"/>
            <a:ext cx="504825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Defizite, Chancen und Notwendigkeiten … Ausblick!</a:t>
            </a:r>
          </a:p>
        </p:txBody>
      </p:sp>
    </p:spTree>
    <p:extLst>
      <p:ext uri="{BB962C8B-B14F-4D97-AF65-F5344CB8AC3E}">
        <p14:creationId xmlns:p14="http://schemas.microsoft.com/office/powerpoint/2010/main" val="159017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77001A-F2F0-754E-B28A-F72AE5DBB6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639" y="665976"/>
            <a:ext cx="6792721" cy="3811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287C196-6529-A747-91CA-498F61428EAF}"/>
              </a:ext>
            </a:extLst>
          </p:cNvPr>
          <p:cNvSpPr/>
          <p:nvPr/>
        </p:nvSpPr>
        <p:spPr>
          <a:xfrm>
            <a:off x="1175639" y="4511882"/>
            <a:ext cx="32255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(Quelle: Kongress der Säge- und Holzindustrie 2018 in Würzburg)</a:t>
            </a:r>
            <a:endParaRPr lang="de-DE" sz="9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6CF3600-188C-CD42-9DD0-5699B7636327}"/>
              </a:ext>
            </a:extLst>
          </p:cNvPr>
          <p:cNvSpPr/>
          <p:nvPr/>
        </p:nvSpPr>
        <p:spPr>
          <a:xfrm>
            <a:off x="308627" y="9525"/>
            <a:ext cx="6101697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Fachkräftemangel … auch im Cluster Forst &amp; Holz?</a:t>
            </a:r>
          </a:p>
        </p:txBody>
      </p:sp>
    </p:spTree>
    <p:extLst>
      <p:ext uri="{BB962C8B-B14F-4D97-AF65-F5344CB8AC3E}">
        <p14:creationId xmlns:p14="http://schemas.microsoft.com/office/powerpoint/2010/main" val="272424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5">
            <a:extLst>
              <a:ext uri="{FF2B5EF4-FFF2-40B4-BE49-F238E27FC236}">
                <a16:creationId xmlns:a16="http://schemas.microsoft.com/office/drawing/2014/main" id="{B4E9CAF2-C102-2143-9906-B4FEBC310DB1}"/>
              </a:ext>
            </a:extLst>
          </p:cNvPr>
          <p:cNvSpPr/>
          <p:nvPr/>
        </p:nvSpPr>
        <p:spPr>
          <a:xfrm>
            <a:off x="3879454" y="4104716"/>
            <a:ext cx="4445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8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(Quelle: Carsten </a:t>
            </a:r>
            <a:r>
              <a:rPr lang="de-DE" sz="800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Doehring</a:t>
            </a:r>
            <a:r>
              <a:rPr lang="de-DE" sz="8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de-DE" sz="800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DeSH</a:t>
            </a:r>
            <a:r>
              <a:rPr lang="de-DE" sz="8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Kongress der Säge- und Holzindustrie 2018 in Würzburg)</a:t>
            </a:r>
            <a:endParaRPr lang="de-DE" sz="800" dirty="0">
              <a:solidFill>
                <a:schemeClr val="tx2">
                  <a:lumMod val="50000"/>
                </a:schemeClr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12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899AE843-B3D8-924F-B3E2-09623110DD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24" y="737912"/>
            <a:ext cx="3754669" cy="3877225"/>
          </a:xfrm>
          <a:prstGeom prst="rect">
            <a:avLst/>
          </a:prstGeom>
        </p:spPr>
      </p:pic>
      <p:pic>
        <p:nvPicPr>
          <p:cNvPr id="13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05F07E73-134C-C842-B301-E0ECC9C052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93" y="1304201"/>
            <a:ext cx="4704049" cy="265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Left Brace 8">
            <a:extLst>
              <a:ext uri="{FF2B5EF4-FFF2-40B4-BE49-F238E27FC236}">
                <a16:creationId xmlns:a16="http://schemas.microsoft.com/office/drawing/2014/main" id="{A9CA6EA0-D60C-D44E-91FD-AD79F805E17B}"/>
              </a:ext>
            </a:extLst>
          </p:cNvPr>
          <p:cNvSpPr/>
          <p:nvPr/>
        </p:nvSpPr>
        <p:spPr>
          <a:xfrm>
            <a:off x="3751942" y="939198"/>
            <a:ext cx="373036" cy="3380962"/>
          </a:xfrm>
          <a:prstGeom prst="leftBrac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7D47CAE-F076-884B-A9D7-96B274130236}"/>
              </a:ext>
            </a:extLst>
          </p:cNvPr>
          <p:cNvSpPr/>
          <p:nvPr/>
        </p:nvSpPr>
        <p:spPr>
          <a:xfrm>
            <a:off x="308627" y="9525"/>
            <a:ext cx="6101697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Fachkräftemangel … auch im Cluster Forst &amp; Holz?</a:t>
            </a:r>
          </a:p>
        </p:txBody>
      </p:sp>
    </p:spTree>
    <p:extLst>
      <p:ext uri="{BB962C8B-B14F-4D97-AF65-F5344CB8AC3E}">
        <p14:creationId xmlns:p14="http://schemas.microsoft.com/office/powerpoint/2010/main" val="163262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00E2C5F-080E-2D43-98B9-3C2C4BF814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43" y="515959"/>
            <a:ext cx="5992906" cy="334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BC1107D5-B4C7-0B41-9B77-62FAF7D584B8}"/>
              </a:ext>
            </a:extLst>
          </p:cNvPr>
          <p:cNvSpPr txBox="1"/>
          <p:nvPr/>
        </p:nvSpPr>
        <p:spPr>
          <a:xfrm>
            <a:off x="2103593" y="4042766"/>
            <a:ext cx="671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i="1" dirty="0">
                <a:solidFill>
                  <a:schemeClr val="bg2">
                    <a:lumMod val="25000"/>
                  </a:schemeClr>
                </a:solidFill>
              </a:rPr>
              <a:t>„Nicht der Bewerber bewirbt sich künftig beim Unternehmen, sondern das Unternehmen (die Branche…) beim potentiellen Mitarbeiter…“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AF9BAF5-38E6-D343-9424-07EA7DF57341}"/>
              </a:ext>
            </a:extLst>
          </p:cNvPr>
          <p:cNvSpPr/>
          <p:nvPr/>
        </p:nvSpPr>
        <p:spPr>
          <a:xfrm>
            <a:off x="308627" y="9525"/>
            <a:ext cx="6101697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Fachkräftemangel … auch im Cluster Forst &amp; Holz?</a:t>
            </a:r>
          </a:p>
        </p:txBody>
      </p:sp>
    </p:spTree>
    <p:extLst>
      <p:ext uri="{BB962C8B-B14F-4D97-AF65-F5344CB8AC3E}">
        <p14:creationId xmlns:p14="http://schemas.microsoft.com/office/powerpoint/2010/main" val="6636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2944627-3590-3345-841E-E340080D75E4}"/>
              </a:ext>
            </a:extLst>
          </p:cNvPr>
          <p:cNvCxnSpPr/>
          <p:nvPr/>
        </p:nvCxnSpPr>
        <p:spPr>
          <a:xfrm>
            <a:off x="4571999" y="763966"/>
            <a:ext cx="0" cy="3730083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06C756-A2DE-D748-875C-A68A0FE064EF}"/>
              </a:ext>
            </a:extLst>
          </p:cNvPr>
          <p:cNvCxnSpPr>
            <a:cxnSpLocks/>
          </p:cNvCxnSpPr>
          <p:nvPr/>
        </p:nvCxnSpPr>
        <p:spPr>
          <a:xfrm flipH="1">
            <a:off x="781050" y="2571750"/>
            <a:ext cx="7267576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279B2FE-FF1D-F54F-B558-E8509E1D5090}"/>
              </a:ext>
            </a:extLst>
          </p:cNvPr>
          <p:cNvSpPr/>
          <p:nvPr/>
        </p:nvSpPr>
        <p:spPr>
          <a:xfrm>
            <a:off x="5436174" y="490738"/>
            <a:ext cx="318228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350" b="1" i="1" dirty="0">
                <a:solidFill>
                  <a:srgbClr val="FF0000"/>
                </a:solidFill>
              </a:rPr>
              <a:t>demografischer Wandel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B9A392-D694-D74A-8E71-784BB3F70C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545" y="2738620"/>
            <a:ext cx="2474757" cy="173233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F9B6AF7-619E-364D-A894-CAB362CB9F57}"/>
              </a:ext>
            </a:extLst>
          </p:cNvPr>
          <p:cNvGrpSpPr/>
          <p:nvPr/>
        </p:nvGrpSpPr>
        <p:grpSpPr>
          <a:xfrm>
            <a:off x="4897598" y="725076"/>
            <a:ext cx="3182274" cy="1846674"/>
            <a:chOff x="4960472" y="1229833"/>
            <a:chExt cx="3738447" cy="208926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2DA494E-2C0C-9444-84E8-52EC90186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0472" y="1229833"/>
              <a:ext cx="3738447" cy="1918357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DB104CA-A81C-2C46-A307-4968CB440ADB}"/>
                </a:ext>
              </a:extLst>
            </p:cNvPr>
            <p:cNvSpPr/>
            <p:nvPr/>
          </p:nvSpPr>
          <p:spPr>
            <a:xfrm>
              <a:off x="4960472" y="3085860"/>
              <a:ext cx="3168767" cy="233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600" i="1" dirty="0">
                  <a:solidFill>
                    <a:srgbClr val="2B2B2D"/>
                  </a:solidFill>
                </a:rPr>
                <a:t>Quelle: </a:t>
              </a:r>
              <a:r>
                <a:rPr lang="de-DE" sz="600" i="1" dirty="0" err="1">
                  <a:solidFill>
                    <a:srgbClr val="2B2B2D"/>
                  </a:solidFill>
                </a:rPr>
                <a:t>DeStatis</a:t>
              </a:r>
              <a:r>
                <a:rPr lang="de-DE" sz="600" i="1" dirty="0">
                  <a:solidFill>
                    <a:srgbClr val="2B2B2D"/>
                  </a:solidFill>
                </a:rPr>
                <a:t>, Demografischer Wandel in Deutschland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44F7E6C-3184-D24A-BB66-96237D74A7AD}"/>
              </a:ext>
            </a:extLst>
          </p:cNvPr>
          <p:cNvGrpSpPr/>
          <p:nvPr/>
        </p:nvGrpSpPr>
        <p:grpSpPr>
          <a:xfrm>
            <a:off x="5151697" y="2626843"/>
            <a:ext cx="2563709" cy="1932807"/>
            <a:chOff x="5580873" y="3804991"/>
            <a:chExt cx="2747827" cy="226732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473D4E7-4C0B-0940-90A0-A58471084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0873" y="3804991"/>
              <a:ext cx="2747827" cy="2021491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6F11662-099C-014F-AF8C-9FB965362179}"/>
                </a:ext>
              </a:extLst>
            </p:cNvPr>
            <p:cNvSpPr/>
            <p:nvPr/>
          </p:nvSpPr>
          <p:spPr>
            <a:xfrm>
              <a:off x="5683790" y="5826094"/>
              <a:ext cx="240309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600" dirty="0">
                  <a:solidFill>
                    <a:srgbClr val="2B2B2D"/>
                  </a:solidFill>
                </a:rPr>
                <a:t>Quelle: Dr. Steffi Burkart, </a:t>
              </a:r>
              <a:r>
                <a:rPr lang="de-DE" sz="600" dirty="0" err="1">
                  <a:solidFill>
                    <a:srgbClr val="2B2B2D"/>
                  </a:solidFill>
                </a:rPr>
                <a:t>DeSH</a:t>
              </a:r>
              <a:r>
                <a:rPr lang="de-DE" sz="600" dirty="0">
                  <a:solidFill>
                    <a:srgbClr val="2B2B2D"/>
                  </a:solidFill>
                </a:rPr>
                <a:t>-Kongress 2018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B1F941-6A0D-3446-BE6B-E8434AA98AC1}"/>
              </a:ext>
            </a:extLst>
          </p:cNvPr>
          <p:cNvGrpSpPr/>
          <p:nvPr/>
        </p:nvGrpSpPr>
        <p:grpSpPr>
          <a:xfrm>
            <a:off x="1368887" y="789856"/>
            <a:ext cx="2877514" cy="1797701"/>
            <a:chOff x="755526" y="4038951"/>
            <a:chExt cx="3264873" cy="20640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45E402-BC3F-144F-9655-4A03DA153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26" y="4038951"/>
              <a:ext cx="3264873" cy="190964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99E8C4-FCCC-E645-8221-ECD083DCBF78}"/>
                </a:ext>
              </a:extLst>
            </p:cNvPr>
            <p:cNvSpPr/>
            <p:nvPr/>
          </p:nvSpPr>
          <p:spPr>
            <a:xfrm>
              <a:off x="969049" y="5856778"/>
              <a:ext cx="2721223" cy="246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600" i="1" dirty="0">
                  <a:solidFill>
                    <a:srgbClr val="2B2B2D"/>
                  </a:solidFill>
                </a:rPr>
                <a:t>Quelle: Studie “Fachkräftemangel“, </a:t>
              </a:r>
              <a:r>
                <a:rPr lang="de-DE" sz="600" i="1" dirty="0" err="1">
                  <a:solidFill>
                    <a:srgbClr val="2B2B2D"/>
                  </a:solidFill>
                </a:rPr>
                <a:t>ManPower</a:t>
              </a:r>
              <a:r>
                <a:rPr lang="de-DE" sz="600" i="1" dirty="0">
                  <a:solidFill>
                    <a:srgbClr val="2B2B2D"/>
                  </a:solidFill>
                </a:rPr>
                <a:t> Group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90AF9-C6D6-AE46-9840-B73ED6718813}"/>
              </a:ext>
            </a:extLst>
          </p:cNvPr>
          <p:cNvSpPr/>
          <p:nvPr/>
        </p:nvSpPr>
        <p:spPr>
          <a:xfrm>
            <a:off x="6098134" y="4385890"/>
            <a:ext cx="252032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350" b="1" i="1" dirty="0">
                <a:solidFill>
                  <a:srgbClr val="FF0000"/>
                </a:solidFill>
              </a:rPr>
              <a:t>Generation Y &amp; Z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1F948B-9EA3-3C4A-A03F-382939F90E8C}"/>
              </a:ext>
            </a:extLst>
          </p:cNvPr>
          <p:cNvSpPr/>
          <p:nvPr/>
        </p:nvSpPr>
        <p:spPr>
          <a:xfrm>
            <a:off x="297904" y="4409609"/>
            <a:ext cx="224557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b="1" i="1" dirty="0">
                <a:solidFill>
                  <a:srgbClr val="FF0000"/>
                </a:solidFill>
              </a:rPr>
              <a:t>Akademisierung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75D9E9-2E1B-7C47-B268-4840070B066A}"/>
              </a:ext>
            </a:extLst>
          </p:cNvPr>
          <p:cNvSpPr/>
          <p:nvPr/>
        </p:nvSpPr>
        <p:spPr>
          <a:xfrm>
            <a:off x="266259" y="517797"/>
            <a:ext cx="187965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b="1" i="1" dirty="0">
                <a:solidFill>
                  <a:srgbClr val="FF0000"/>
                </a:solidFill>
              </a:rPr>
              <a:t>Fachkräftebedarf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1F6E263F-CAAC-C041-9D2A-0E7C387E6C42}"/>
              </a:ext>
            </a:extLst>
          </p:cNvPr>
          <p:cNvSpPr/>
          <p:nvPr/>
        </p:nvSpPr>
        <p:spPr>
          <a:xfrm>
            <a:off x="308627" y="9525"/>
            <a:ext cx="6101697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Fachkräftemangel … auch im Cluster Forst &amp; Holz?</a:t>
            </a:r>
          </a:p>
        </p:txBody>
      </p:sp>
    </p:spTree>
    <p:extLst>
      <p:ext uri="{BB962C8B-B14F-4D97-AF65-F5344CB8AC3E}">
        <p14:creationId xmlns:p14="http://schemas.microsoft.com/office/powerpoint/2010/main" val="82228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EFBF355-3D27-1A4D-8DA7-75F787AF930A}"/>
              </a:ext>
            </a:extLst>
          </p:cNvPr>
          <p:cNvGrpSpPr/>
          <p:nvPr/>
        </p:nvGrpSpPr>
        <p:grpSpPr>
          <a:xfrm>
            <a:off x="1925180" y="524694"/>
            <a:ext cx="3007374" cy="4237806"/>
            <a:chOff x="1683834" y="659889"/>
            <a:chExt cx="3552589" cy="52810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B1A279-AC5D-C848-9E5D-C52EE4E49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3834" y="659889"/>
              <a:ext cx="3552589" cy="503479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98BDB3-7B7E-7D41-B2FA-566786637450}"/>
                </a:ext>
              </a:extLst>
            </p:cNvPr>
            <p:cNvSpPr/>
            <p:nvPr/>
          </p:nvSpPr>
          <p:spPr>
            <a:xfrm>
              <a:off x="1683834" y="5694683"/>
              <a:ext cx="27212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600" i="1" dirty="0">
                  <a:solidFill>
                    <a:srgbClr val="2B2B2D"/>
                  </a:solidFill>
                </a:rPr>
                <a:t>Quelle: BMEL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B557D18-9568-7445-88AD-62D6B3203D73}"/>
              </a:ext>
            </a:extLst>
          </p:cNvPr>
          <p:cNvSpPr/>
          <p:nvPr/>
        </p:nvSpPr>
        <p:spPr>
          <a:xfrm>
            <a:off x="4932554" y="3918586"/>
            <a:ext cx="2521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>
                <a:solidFill>
                  <a:srgbClr val="FF0000"/>
                </a:solidFill>
              </a:rPr>
              <a:t>Unsere Standorte: ländliche Regionen …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E0D2371-3CA6-D24F-9AAF-9FC8F04D5FE7}"/>
              </a:ext>
            </a:extLst>
          </p:cNvPr>
          <p:cNvSpPr/>
          <p:nvPr/>
        </p:nvSpPr>
        <p:spPr>
          <a:xfrm>
            <a:off x="308627" y="9525"/>
            <a:ext cx="6101697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Fachkräftemangel … auch im Cluster Forst &amp; Holz?</a:t>
            </a:r>
          </a:p>
        </p:txBody>
      </p:sp>
    </p:spTree>
    <p:extLst>
      <p:ext uri="{BB962C8B-B14F-4D97-AF65-F5344CB8AC3E}">
        <p14:creationId xmlns:p14="http://schemas.microsoft.com/office/powerpoint/2010/main" val="542291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750149F-44F4-254F-8F46-FD6E85AD22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41"/>
          <a:stretch/>
        </p:blipFill>
        <p:spPr>
          <a:xfrm>
            <a:off x="401918" y="543334"/>
            <a:ext cx="3148117" cy="40568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3AC62F5-65A3-FB47-A4CF-1AEA9873AD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284"/>
          <a:stretch/>
        </p:blipFill>
        <p:spPr>
          <a:xfrm>
            <a:off x="3929067" y="543334"/>
            <a:ext cx="3538538" cy="36839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0798FE5-91F3-1A4B-9CBE-14BFDE2658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935" y="4276546"/>
            <a:ext cx="3445403" cy="323619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965E2A-730D-A042-BC8F-44020894F975}"/>
              </a:ext>
            </a:extLst>
          </p:cNvPr>
          <p:cNvSpPr/>
          <p:nvPr/>
        </p:nvSpPr>
        <p:spPr>
          <a:xfrm>
            <a:off x="308627" y="9525"/>
            <a:ext cx="6101697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Fachkräftemangel … auch im Cluster Forst &amp; Holz?</a:t>
            </a:r>
          </a:p>
        </p:txBody>
      </p:sp>
    </p:spTree>
    <p:extLst>
      <p:ext uri="{BB962C8B-B14F-4D97-AF65-F5344CB8AC3E}">
        <p14:creationId xmlns:p14="http://schemas.microsoft.com/office/powerpoint/2010/main" val="38596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7555FBA-0560-CA49-9F22-CE83B89A12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847">
            <a:off x="453977" y="850720"/>
            <a:ext cx="3134784" cy="2646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8C4F6F3-DCFD-384F-8A13-9C75A3944C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2803">
            <a:off x="1390028" y="2461719"/>
            <a:ext cx="3256031" cy="242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0ADFC2A-6EEC-5148-BBB2-5FA5212AE7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0993">
            <a:off x="5541724" y="1756118"/>
            <a:ext cx="2548099" cy="285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ADC9A7F-8041-5E45-9003-F30C3485D2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417">
            <a:off x="3143396" y="817593"/>
            <a:ext cx="2712588" cy="2250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DA8C798-A9D2-BD42-BE80-DF9BE05F4EEF}"/>
              </a:ext>
            </a:extLst>
          </p:cNvPr>
          <p:cNvSpPr txBox="1"/>
          <p:nvPr/>
        </p:nvSpPr>
        <p:spPr>
          <a:xfrm>
            <a:off x="4499690" y="5196034"/>
            <a:ext cx="7692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tx2">
                    <a:lumMod val="50000"/>
                  </a:schemeClr>
                </a:solidFill>
              </a:rPr>
              <a:t>Krisenkommunikation…</a:t>
            </a:r>
            <a:endParaRPr lang="de-DE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720FD0E-1136-1E4F-8C7C-0BA51657E931}"/>
              </a:ext>
            </a:extLst>
          </p:cNvPr>
          <p:cNvSpPr/>
          <p:nvPr/>
        </p:nvSpPr>
        <p:spPr>
          <a:xfrm>
            <a:off x="308627" y="9525"/>
            <a:ext cx="6101697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Fachkräftemangel … auch im Cluster Forst &amp; Holz?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419F228-A945-CB4E-8F6B-C2FE2DF8B122}"/>
              </a:ext>
            </a:extLst>
          </p:cNvPr>
          <p:cNvSpPr/>
          <p:nvPr/>
        </p:nvSpPr>
        <p:spPr>
          <a:xfrm>
            <a:off x="4463756" y="507030"/>
            <a:ext cx="4152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b="1" dirty="0">
                <a:solidFill>
                  <a:srgbClr val="FF0000"/>
                </a:solidFill>
              </a:rPr>
              <a:t>Öffentliche Wahrnehmung  … </a:t>
            </a:r>
          </a:p>
        </p:txBody>
      </p:sp>
    </p:spTree>
    <p:extLst>
      <p:ext uri="{BB962C8B-B14F-4D97-AF65-F5344CB8AC3E}">
        <p14:creationId xmlns:p14="http://schemas.microsoft.com/office/powerpoint/2010/main" val="112211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813</Words>
  <Application>Microsoft Macintosh PowerPoint</Application>
  <PresentationFormat>Bildschirmpräsentation (16:9)</PresentationFormat>
  <Paragraphs>113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 Schmidt</dc:creator>
  <cp:lastModifiedBy>Lars Schmidt</cp:lastModifiedBy>
  <cp:revision>60</cp:revision>
  <dcterms:created xsi:type="dcterms:W3CDTF">2018-09-05T13:12:38Z</dcterms:created>
  <dcterms:modified xsi:type="dcterms:W3CDTF">2019-09-18T07:11:20Z</dcterms:modified>
</cp:coreProperties>
</file>